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Lst>
  <p:sldSz cx="10693400" cy="7556500"/>
  <p:notesSz cx="6858000" cy="9144000"/>
  <p:embeddedFontLst>
    <p:embeddedFont>
      <p:font typeface="Montserrat" panose="00000500000000000000" pitchFamily="2" charset="0"/>
      <p:regular r:id="rId4"/>
    </p:embeddedFont>
    <p:embeddedFont>
      <p:font typeface="Montserrat Bold" panose="00000800000000000000" charset="0"/>
      <p:regular r:id="rId5"/>
    </p:embeddedFont>
    <p:embeddedFont>
      <p:font typeface="Montserrat Bold Italics" panose="020B0604020202020204" charset="0"/>
      <p:regular r:id="rId6"/>
    </p:embeddedFont>
    <p:embeddedFont>
      <p:font typeface="Montserrat Italics" panose="020B0604020202020204" charset="0"/>
      <p:regular r:id="rId7"/>
    </p:embeddedFont>
    <p:embeddedFont>
      <p:font typeface="Montserrat Medium" panose="020F0502020204030204" pitchFamily="2" charset="0"/>
      <p:regular r:id="rId8"/>
    </p:embeddedFont>
    <p:embeddedFont>
      <p:font typeface="Montserrat Ultra-Bold" panose="020B0604020202020204" charset="0"/>
      <p:regular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82" d="100"/>
          <a:sy n="82" d="100"/>
        </p:scale>
        <p:origin x="1075"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4.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viewProps" Target="viewProps.xml"/><Relationship Id="rId5" Type="http://schemas.openxmlformats.org/officeDocument/2006/relationships/font" Target="fonts/font2.fntdata"/><Relationship Id="rId10" Type="http://schemas.openxmlformats.org/officeDocument/2006/relationships/presProps" Target="presProps.xml"/><Relationship Id="rId4" Type="http://schemas.openxmlformats.org/officeDocument/2006/relationships/font" Target="fonts/font1.fntdata"/><Relationship Id="rId9" Type="http://schemas.openxmlformats.org/officeDocument/2006/relationships/font" Target="fonts/font6.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3/16/2026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meindertsma@rug.nl"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29073"/>
            <a:ext cx="3627659" cy="8031316"/>
          </a:xfrm>
          <a:prstGeom prst="rect">
            <a:avLst/>
          </a:prstGeom>
          <a:solidFill>
            <a:srgbClr val="E1D1C9">
              <a:alpha val="26667"/>
            </a:srgbClr>
          </a:solidFill>
        </p:spPr>
        <p:txBody>
          <a:bodyPr/>
          <a:lstStyle/>
          <a:p>
            <a:endParaRPr lang="en-GB"/>
          </a:p>
        </p:txBody>
      </p:sp>
      <p:grpSp>
        <p:nvGrpSpPr>
          <p:cNvPr id="3" name="Group 3"/>
          <p:cNvGrpSpPr>
            <a:grpSpLocks noChangeAspect="1"/>
          </p:cNvGrpSpPr>
          <p:nvPr/>
        </p:nvGrpSpPr>
        <p:grpSpPr>
          <a:xfrm>
            <a:off x="3592608" y="-2619704"/>
            <a:ext cx="7063392" cy="6170146"/>
            <a:chOff x="0" y="0"/>
            <a:chExt cx="5975350" cy="5219700"/>
          </a:xfrm>
        </p:grpSpPr>
        <p:sp>
          <p:nvSpPr>
            <p:cNvPr id="4" name="Freeform 4"/>
            <p:cNvSpPr/>
            <p:nvPr/>
          </p:nvSpPr>
          <p:spPr>
            <a:xfrm>
              <a:off x="6466" y="6412"/>
              <a:ext cx="5963222" cy="5207231"/>
            </a:xfrm>
            <a:custGeom>
              <a:avLst/>
              <a:gdLst/>
              <a:ahLst/>
              <a:cxnLst/>
              <a:rect l="l" t="t" r="r" b="b"/>
              <a:pathLst>
                <a:path w="5963222" h="5207231">
                  <a:moveTo>
                    <a:pt x="2335414" y="4117278"/>
                  </a:moveTo>
                  <a:cubicBezTo>
                    <a:pt x="3827664" y="4117278"/>
                    <a:pt x="3023754" y="5271708"/>
                    <a:pt x="4566804" y="5204398"/>
                  </a:cubicBezTo>
                  <a:cubicBezTo>
                    <a:pt x="5882524" y="5147248"/>
                    <a:pt x="6855344" y="2572958"/>
                    <a:pt x="4681104" y="1371538"/>
                  </a:cubicBezTo>
                  <a:cubicBezTo>
                    <a:pt x="2945014" y="411418"/>
                    <a:pt x="104024" y="-917002"/>
                    <a:pt x="504074" y="913068"/>
                  </a:cubicBezTo>
                  <a:cubicBezTo>
                    <a:pt x="904124" y="2743138"/>
                    <a:pt x="-525896" y="3315908"/>
                    <a:pt x="218324" y="4288728"/>
                  </a:cubicBezTo>
                  <a:cubicBezTo>
                    <a:pt x="962544" y="5261548"/>
                    <a:pt x="1018424" y="4117278"/>
                    <a:pt x="2335414" y="4117278"/>
                  </a:cubicBezTo>
                  <a:close/>
                </a:path>
              </a:pathLst>
            </a:custGeom>
            <a:blipFill>
              <a:blip r:embed="rId2">
                <a:alphaModFix amt="50000"/>
              </a:blip>
              <a:stretch>
                <a:fillRect t="-2661" b="-11856"/>
              </a:stretch>
            </a:blipFill>
          </p:spPr>
          <p:txBody>
            <a:bodyPr/>
            <a:lstStyle/>
            <a:p>
              <a:endParaRPr lang="en-GB"/>
            </a:p>
          </p:txBody>
        </p:sp>
      </p:grpSp>
      <p:sp>
        <p:nvSpPr>
          <p:cNvPr id="5" name="TextBox 5"/>
          <p:cNvSpPr txBox="1"/>
          <p:nvPr/>
        </p:nvSpPr>
        <p:spPr>
          <a:xfrm>
            <a:off x="3808868" y="3016976"/>
            <a:ext cx="5824733" cy="533466"/>
          </a:xfrm>
          <a:prstGeom prst="rect">
            <a:avLst/>
          </a:prstGeom>
        </p:spPr>
        <p:txBody>
          <a:bodyPr lIns="0" tIns="0" rIns="0" bIns="0" rtlCol="0" anchor="t">
            <a:spAutoFit/>
          </a:bodyPr>
          <a:lstStyle/>
          <a:p>
            <a:pPr algn="just">
              <a:lnSpc>
                <a:spcPts val="2100"/>
              </a:lnSpc>
            </a:pPr>
            <a:r>
              <a:rPr lang="en-US" sz="1500" dirty="0">
                <a:solidFill>
                  <a:srgbClr val="48A83F"/>
                </a:solidFill>
                <a:latin typeface="Montserrat Medium"/>
                <a:ea typeface="Montserrat Medium"/>
                <a:cs typeface="Montserrat Medium"/>
                <a:sym typeface="Montserrat Medium"/>
              </a:rPr>
              <a:t>NAVIGATING RISKS, INNOVATION, AND SUSTAINABILITY</a:t>
            </a:r>
          </a:p>
          <a:p>
            <a:pPr algn="just">
              <a:lnSpc>
                <a:spcPts val="2100"/>
              </a:lnSpc>
            </a:pPr>
            <a:endParaRPr lang="en-US" sz="1500" b="1" dirty="0">
              <a:solidFill>
                <a:srgbClr val="48A83F"/>
              </a:solidFill>
              <a:latin typeface="Montserrat Medium"/>
              <a:ea typeface="Montserrat Medium"/>
              <a:cs typeface="Montserrat Medium"/>
              <a:sym typeface="Montserrat Medium"/>
            </a:endParaRPr>
          </a:p>
        </p:txBody>
      </p:sp>
      <p:grpSp>
        <p:nvGrpSpPr>
          <p:cNvPr id="6" name="Group 6"/>
          <p:cNvGrpSpPr/>
          <p:nvPr/>
        </p:nvGrpSpPr>
        <p:grpSpPr>
          <a:xfrm>
            <a:off x="-546812" y="-1395429"/>
            <a:ext cx="4676399" cy="3224859"/>
            <a:chOff x="0" y="0"/>
            <a:chExt cx="9208194" cy="6350000"/>
          </a:xfrm>
        </p:grpSpPr>
        <p:sp>
          <p:nvSpPr>
            <p:cNvPr id="7" name="Freeform 7"/>
            <p:cNvSpPr/>
            <p:nvPr/>
          </p:nvSpPr>
          <p:spPr>
            <a:xfrm>
              <a:off x="0" y="0"/>
              <a:ext cx="9208194" cy="6350000"/>
            </a:xfrm>
            <a:custGeom>
              <a:avLst/>
              <a:gdLst/>
              <a:ahLst/>
              <a:cxnLst/>
              <a:rect l="l" t="t" r="r" b="b"/>
              <a:pathLst>
                <a:path w="9208194" h="6350000">
                  <a:moveTo>
                    <a:pt x="4604097" y="0"/>
                  </a:moveTo>
                  <a:cubicBezTo>
                    <a:pt x="2061324" y="0"/>
                    <a:pt x="0" y="1421496"/>
                    <a:pt x="0" y="3175000"/>
                  </a:cubicBezTo>
                  <a:cubicBezTo>
                    <a:pt x="0" y="4928504"/>
                    <a:pt x="2061324" y="6350000"/>
                    <a:pt x="4604097" y="6350000"/>
                  </a:cubicBezTo>
                  <a:cubicBezTo>
                    <a:pt x="7146870" y="6350000"/>
                    <a:pt x="9208194" y="4928504"/>
                    <a:pt x="9208194" y="3175000"/>
                  </a:cubicBezTo>
                  <a:cubicBezTo>
                    <a:pt x="9208194" y="1421496"/>
                    <a:pt x="7146870" y="0"/>
                    <a:pt x="4604097" y="0"/>
                  </a:cubicBezTo>
                  <a:close/>
                </a:path>
              </a:pathLst>
            </a:custGeom>
            <a:solidFill>
              <a:srgbClr val="8DC484"/>
            </a:solidFill>
          </p:spPr>
          <p:txBody>
            <a:bodyPr/>
            <a:lstStyle/>
            <a:p>
              <a:endParaRPr lang="en-GB"/>
            </a:p>
          </p:txBody>
        </p:sp>
      </p:grpSp>
      <p:grpSp>
        <p:nvGrpSpPr>
          <p:cNvPr id="8" name="Group 8"/>
          <p:cNvGrpSpPr>
            <a:grpSpLocks noChangeAspect="1"/>
          </p:cNvGrpSpPr>
          <p:nvPr/>
        </p:nvGrpSpPr>
        <p:grpSpPr>
          <a:xfrm>
            <a:off x="-546812" y="5638540"/>
            <a:ext cx="3231031" cy="3231018"/>
            <a:chOff x="0" y="0"/>
            <a:chExt cx="6350000" cy="6349975"/>
          </a:xfrm>
        </p:grpSpPr>
        <p:sp>
          <p:nvSpPr>
            <p:cNvPr id="9" name="Freeform 9"/>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solidFill>
              <a:srgbClr val="8DC484"/>
            </a:solidFill>
          </p:spPr>
          <p:txBody>
            <a:bodyPr/>
            <a:lstStyle/>
            <a:p>
              <a:endParaRPr lang="en-GB"/>
            </a:p>
          </p:txBody>
        </p:sp>
      </p:grpSp>
      <p:grpSp>
        <p:nvGrpSpPr>
          <p:cNvPr id="10" name="Group 10"/>
          <p:cNvGrpSpPr/>
          <p:nvPr/>
        </p:nvGrpSpPr>
        <p:grpSpPr>
          <a:xfrm>
            <a:off x="2181723" y="6926588"/>
            <a:ext cx="788921" cy="788921"/>
            <a:chOff x="0" y="0"/>
            <a:chExt cx="6350000" cy="6350000"/>
          </a:xfrm>
        </p:grpSpPr>
        <p:sp>
          <p:nvSpPr>
            <p:cNvPr id="11" name="Freeform 11"/>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48A83F"/>
            </a:solidFill>
          </p:spPr>
          <p:txBody>
            <a:bodyPr/>
            <a:lstStyle/>
            <a:p>
              <a:endParaRPr lang="en-GB"/>
            </a:p>
          </p:txBody>
        </p:sp>
      </p:grpSp>
      <p:grpSp>
        <p:nvGrpSpPr>
          <p:cNvPr id="12" name="Group 12"/>
          <p:cNvGrpSpPr/>
          <p:nvPr/>
        </p:nvGrpSpPr>
        <p:grpSpPr>
          <a:xfrm>
            <a:off x="325176" y="2126907"/>
            <a:ext cx="1951472" cy="529549"/>
            <a:chOff x="0" y="0"/>
            <a:chExt cx="4824665" cy="1309214"/>
          </a:xfrm>
        </p:grpSpPr>
        <p:sp>
          <p:nvSpPr>
            <p:cNvPr id="13" name="Freeform 13"/>
            <p:cNvSpPr/>
            <p:nvPr/>
          </p:nvSpPr>
          <p:spPr>
            <a:xfrm>
              <a:off x="0" y="0"/>
              <a:ext cx="4824665" cy="1309214"/>
            </a:xfrm>
            <a:custGeom>
              <a:avLst/>
              <a:gdLst/>
              <a:ahLst/>
              <a:cxnLst/>
              <a:rect l="l" t="t" r="r" b="b"/>
              <a:pathLst>
                <a:path w="4824665" h="1309214">
                  <a:moveTo>
                    <a:pt x="4700205" y="1309214"/>
                  </a:moveTo>
                  <a:lnTo>
                    <a:pt x="124460" y="1309214"/>
                  </a:lnTo>
                  <a:cubicBezTo>
                    <a:pt x="55880" y="1309214"/>
                    <a:pt x="0" y="1253334"/>
                    <a:pt x="0" y="1184754"/>
                  </a:cubicBezTo>
                  <a:lnTo>
                    <a:pt x="0" y="124460"/>
                  </a:lnTo>
                  <a:cubicBezTo>
                    <a:pt x="0" y="55880"/>
                    <a:pt x="55880" y="0"/>
                    <a:pt x="124460" y="0"/>
                  </a:cubicBezTo>
                  <a:lnTo>
                    <a:pt x="4700205" y="0"/>
                  </a:lnTo>
                  <a:cubicBezTo>
                    <a:pt x="4768785" y="0"/>
                    <a:pt x="4824665" y="55880"/>
                    <a:pt x="4824665" y="124460"/>
                  </a:cubicBezTo>
                  <a:lnTo>
                    <a:pt x="4824665" y="1184754"/>
                  </a:lnTo>
                  <a:cubicBezTo>
                    <a:pt x="4824665" y="1253334"/>
                    <a:pt x="4768785" y="1309214"/>
                    <a:pt x="4700205" y="1309214"/>
                  </a:cubicBezTo>
                  <a:close/>
                </a:path>
              </a:pathLst>
            </a:custGeom>
            <a:solidFill>
              <a:srgbClr val="0097B2">
                <a:alpha val="49804"/>
              </a:srgbClr>
            </a:solidFill>
          </p:spPr>
          <p:txBody>
            <a:bodyPr/>
            <a:lstStyle/>
            <a:p>
              <a:endParaRPr lang="en-GB"/>
            </a:p>
          </p:txBody>
        </p:sp>
      </p:grpSp>
      <p:sp>
        <p:nvSpPr>
          <p:cNvPr id="14" name="AutoShape 14"/>
          <p:cNvSpPr/>
          <p:nvPr/>
        </p:nvSpPr>
        <p:spPr>
          <a:xfrm>
            <a:off x="3808868" y="3391440"/>
            <a:ext cx="2528025" cy="0"/>
          </a:xfrm>
          <a:prstGeom prst="line">
            <a:avLst/>
          </a:prstGeom>
          <a:ln w="19050" cap="rnd">
            <a:solidFill>
              <a:srgbClr val="C09068"/>
            </a:solidFill>
            <a:prstDash val="solid"/>
            <a:headEnd type="none" w="sm" len="sm"/>
            <a:tailEnd type="none" w="sm" len="sm"/>
          </a:ln>
        </p:spPr>
        <p:txBody>
          <a:bodyPr/>
          <a:lstStyle/>
          <a:p>
            <a:endParaRPr lang="en-GB"/>
          </a:p>
        </p:txBody>
      </p:sp>
      <p:sp>
        <p:nvSpPr>
          <p:cNvPr id="15" name="TextBox 15"/>
          <p:cNvSpPr txBox="1"/>
          <p:nvPr/>
        </p:nvSpPr>
        <p:spPr>
          <a:xfrm>
            <a:off x="3808868" y="2570120"/>
            <a:ext cx="6775132" cy="431036"/>
          </a:xfrm>
          <a:prstGeom prst="rect">
            <a:avLst/>
          </a:prstGeom>
        </p:spPr>
        <p:txBody>
          <a:bodyPr lIns="0" tIns="0" rIns="0" bIns="0" rtlCol="0" anchor="t">
            <a:spAutoFit/>
          </a:bodyPr>
          <a:lstStyle/>
          <a:p>
            <a:pPr algn="just">
              <a:lnSpc>
                <a:spcPts val="3540"/>
              </a:lnSpc>
            </a:pPr>
            <a:r>
              <a:rPr lang="en-US" sz="2528" dirty="0">
                <a:solidFill>
                  <a:srgbClr val="000000"/>
                </a:solidFill>
                <a:latin typeface="Montserrat Ultra-Bold"/>
                <a:ea typeface="Montserrat Ultra-Bold"/>
                <a:cs typeface="Montserrat Ultra-Bold"/>
                <a:sym typeface="Montserrat Ultra-Bold"/>
              </a:rPr>
              <a:t>NEW MEDS, NEW CHALLENGES</a:t>
            </a:r>
          </a:p>
        </p:txBody>
      </p:sp>
      <p:sp>
        <p:nvSpPr>
          <p:cNvPr id="16" name="TextBox 16"/>
          <p:cNvSpPr txBox="1"/>
          <p:nvPr/>
        </p:nvSpPr>
        <p:spPr>
          <a:xfrm>
            <a:off x="465907" y="2235517"/>
            <a:ext cx="1670010" cy="274228"/>
          </a:xfrm>
          <a:prstGeom prst="rect">
            <a:avLst/>
          </a:prstGeom>
        </p:spPr>
        <p:txBody>
          <a:bodyPr lIns="0" tIns="0" rIns="0" bIns="0" rtlCol="0" anchor="t">
            <a:spAutoFit/>
          </a:bodyPr>
          <a:lstStyle/>
          <a:p>
            <a:pPr algn="ctr">
              <a:lnSpc>
                <a:spcPts val="2206"/>
              </a:lnSpc>
            </a:pPr>
            <a:r>
              <a:rPr lang="en-US" sz="1576">
                <a:solidFill>
                  <a:srgbClr val="FFFFFE"/>
                </a:solidFill>
                <a:latin typeface="Montserrat"/>
                <a:ea typeface="Montserrat"/>
                <a:cs typeface="Montserrat"/>
                <a:sym typeface="Montserrat"/>
              </a:rPr>
              <a:t>14 APRIL 2026</a:t>
            </a:r>
          </a:p>
        </p:txBody>
      </p:sp>
      <p:sp>
        <p:nvSpPr>
          <p:cNvPr id="17" name="TextBox 17"/>
          <p:cNvSpPr txBox="1"/>
          <p:nvPr/>
        </p:nvSpPr>
        <p:spPr>
          <a:xfrm>
            <a:off x="616842" y="150325"/>
            <a:ext cx="2684688" cy="1351144"/>
          </a:xfrm>
          <a:prstGeom prst="rect">
            <a:avLst/>
          </a:prstGeom>
        </p:spPr>
        <p:txBody>
          <a:bodyPr lIns="0" tIns="0" rIns="0" bIns="0" rtlCol="0" anchor="t">
            <a:spAutoFit/>
          </a:bodyPr>
          <a:lstStyle/>
          <a:p>
            <a:pPr algn="ctr">
              <a:lnSpc>
                <a:spcPts val="4294"/>
              </a:lnSpc>
            </a:pPr>
            <a:r>
              <a:rPr lang="en-US" sz="2982" b="1" spc="59">
                <a:solidFill>
                  <a:srgbClr val="FFFFFF"/>
                </a:solidFill>
                <a:latin typeface="Montserrat Bold"/>
                <a:ea typeface="Montserrat Bold"/>
                <a:cs typeface="Montserrat Bold"/>
                <a:sym typeface="Montserrat Bold"/>
              </a:rPr>
              <a:t>Spring Symposium</a:t>
            </a:r>
          </a:p>
          <a:p>
            <a:pPr algn="r">
              <a:lnSpc>
                <a:spcPts val="2134"/>
              </a:lnSpc>
            </a:pPr>
            <a:endParaRPr lang="en-US" sz="2982" b="1" spc="59">
              <a:solidFill>
                <a:srgbClr val="FFFFFF"/>
              </a:solidFill>
              <a:latin typeface="Montserrat Bold"/>
              <a:ea typeface="Montserrat Bold"/>
              <a:cs typeface="Montserrat Bold"/>
              <a:sym typeface="Montserrat Bold"/>
            </a:endParaRPr>
          </a:p>
        </p:txBody>
      </p:sp>
      <p:sp>
        <p:nvSpPr>
          <p:cNvPr id="18" name="TextBox 18"/>
          <p:cNvSpPr txBox="1"/>
          <p:nvPr/>
        </p:nvSpPr>
        <p:spPr>
          <a:xfrm>
            <a:off x="163014" y="6207597"/>
            <a:ext cx="1922334" cy="901116"/>
          </a:xfrm>
          <a:prstGeom prst="rect">
            <a:avLst/>
          </a:prstGeom>
        </p:spPr>
        <p:txBody>
          <a:bodyPr lIns="0" tIns="0" rIns="0" bIns="0" rtlCol="0" anchor="t">
            <a:spAutoFit/>
          </a:bodyPr>
          <a:lstStyle/>
          <a:p>
            <a:pPr algn="ctr">
              <a:lnSpc>
                <a:spcPts val="2422"/>
              </a:lnSpc>
            </a:pPr>
            <a:r>
              <a:rPr lang="en-US" sz="1682" spc="33">
                <a:solidFill>
                  <a:srgbClr val="FFFFFF"/>
                </a:solidFill>
                <a:latin typeface="Montserrat"/>
                <a:ea typeface="Montserrat"/>
                <a:cs typeface="Montserrat"/>
                <a:sym typeface="Montserrat"/>
              </a:rPr>
              <a:t>Section Pharmaceutical Toxicology</a:t>
            </a:r>
          </a:p>
        </p:txBody>
      </p:sp>
      <p:sp>
        <p:nvSpPr>
          <p:cNvPr id="19" name="TextBox 19"/>
          <p:cNvSpPr txBox="1"/>
          <p:nvPr/>
        </p:nvSpPr>
        <p:spPr>
          <a:xfrm>
            <a:off x="325176" y="2938122"/>
            <a:ext cx="3189186" cy="1664705"/>
          </a:xfrm>
          <a:prstGeom prst="rect">
            <a:avLst/>
          </a:prstGeom>
        </p:spPr>
        <p:txBody>
          <a:bodyPr lIns="0" tIns="0" rIns="0" bIns="0" rtlCol="0" anchor="t">
            <a:spAutoFit/>
          </a:bodyPr>
          <a:lstStyle/>
          <a:p>
            <a:pPr algn="l">
              <a:lnSpc>
                <a:spcPts val="1679"/>
              </a:lnSpc>
            </a:pPr>
            <a:r>
              <a:rPr lang="en-US" sz="1200" b="1">
                <a:solidFill>
                  <a:srgbClr val="000000">
                    <a:alpha val="72941"/>
                  </a:srgbClr>
                </a:solidFill>
                <a:latin typeface="Montserrat Bold"/>
                <a:ea typeface="Montserrat Bold"/>
                <a:cs typeface="Montserrat Bold"/>
                <a:sym typeface="Montserrat Bold"/>
              </a:rPr>
              <a:t>Location:</a:t>
            </a:r>
          </a:p>
          <a:p>
            <a:pPr algn="l">
              <a:lnSpc>
                <a:spcPts val="1679"/>
              </a:lnSpc>
              <a:spcBef>
                <a:spcPct val="0"/>
              </a:spcBef>
            </a:pPr>
            <a:r>
              <a:rPr lang="en-US" sz="1200">
                <a:solidFill>
                  <a:srgbClr val="000000">
                    <a:alpha val="72941"/>
                  </a:srgbClr>
                </a:solidFill>
                <a:latin typeface="Montserrat"/>
                <a:ea typeface="Montserrat"/>
                <a:cs typeface="Montserrat"/>
                <a:sym typeface="Montserrat"/>
              </a:rPr>
              <a:t>Radboudumc</a:t>
            </a:r>
          </a:p>
          <a:p>
            <a:pPr algn="l">
              <a:lnSpc>
                <a:spcPts val="1679"/>
              </a:lnSpc>
              <a:spcBef>
                <a:spcPct val="0"/>
              </a:spcBef>
            </a:pPr>
            <a:r>
              <a:rPr lang="en-US" sz="1200">
                <a:solidFill>
                  <a:srgbClr val="000000">
                    <a:alpha val="72941"/>
                  </a:srgbClr>
                </a:solidFill>
                <a:latin typeface="Montserrat"/>
                <a:ea typeface="Montserrat"/>
                <a:cs typeface="Montserrat"/>
                <a:sym typeface="Montserrat"/>
              </a:rPr>
              <a:t>Experience Center</a:t>
            </a:r>
          </a:p>
          <a:p>
            <a:pPr algn="l">
              <a:lnSpc>
                <a:spcPts val="1679"/>
              </a:lnSpc>
              <a:spcBef>
                <a:spcPct val="0"/>
              </a:spcBef>
            </a:pPr>
            <a:r>
              <a:rPr lang="en-US" sz="1200">
                <a:solidFill>
                  <a:srgbClr val="000000">
                    <a:alpha val="72941"/>
                  </a:srgbClr>
                </a:solidFill>
                <a:latin typeface="Montserrat"/>
                <a:ea typeface="Montserrat"/>
                <a:cs typeface="Montserrat"/>
                <a:sym typeface="Montserrat"/>
              </a:rPr>
              <a:t>Waalbrug C (route 7)</a:t>
            </a:r>
          </a:p>
          <a:p>
            <a:pPr algn="l">
              <a:lnSpc>
                <a:spcPts val="1679"/>
              </a:lnSpc>
              <a:spcBef>
                <a:spcPct val="0"/>
              </a:spcBef>
            </a:pPr>
            <a:endParaRPr lang="en-US" sz="1200">
              <a:solidFill>
                <a:srgbClr val="000000">
                  <a:alpha val="72941"/>
                </a:srgbClr>
              </a:solidFill>
              <a:latin typeface="Montserrat"/>
              <a:ea typeface="Montserrat"/>
              <a:cs typeface="Montserrat"/>
              <a:sym typeface="Montserrat"/>
            </a:endParaRPr>
          </a:p>
          <a:p>
            <a:pPr algn="l">
              <a:lnSpc>
                <a:spcPts val="1679"/>
              </a:lnSpc>
              <a:spcBef>
                <a:spcPct val="0"/>
              </a:spcBef>
            </a:pPr>
            <a:r>
              <a:rPr lang="en-US" sz="1200" b="1">
                <a:solidFill>
                  <a:srgbClr val="000000">
                    <a:alpha val="72941"/>
                  </a:srgbClr>
                </a:solidFill>
                <a:latin typeface="Montserrat Bold"/>
                <a:ea typeface="Montserrat Bold"/>
                <a:cs typeface="Montserrat Bold"/>
                <a:sym typeface="Montserrat Bold"/>
              </a:rPr>
              <a:t>Address:</a:t>
            </a:r>
          </a:p>
          <a:p>
            <a:pPr algn="l">
              <a:lnSpc>
                <a:spcPts val="1679"/>
              </a:lnSpc>
              <a:spcBef>
                <a:spcPct val="0"/>
              </a:spcBef>
            </a:pPr>
            <a:r>
              <a:rPr lang="en-US" sz="1200">
                <a:solidFill>
                  <a:srgbClr val="000000">
                    <a:alpha val="72941"/>
                  </a:srgbClr>
                </a:solidFill>
                <a:latin typeface="Montserrat"/>
                <a:ea typeface="Montserrat"/>
                <a:cs typeface="Montserrat"/>
                <a:sym typeface="Montserrat"/>
              </a:rPr>
              <a:t>Geert Grooteplein Zuid 10, </a:t>
            </a:r>
          </a:p>
          <a:p>
            <a:pPr algn="l">
              <a:lnSpc>
                <a:spcPts val="1679"/>
              </a:lnSpc>
              <a:spcBef>
                <a:spcPct val="0"/>
              </a:spcBef>
            </a:pPr>
            <a:r>
              <a:rPr lang="en-US" sz="1200">
                <a:solidFill>
                  <a:srgbClr val="000000">
                    <a:alpha val="72941"/>
                  </a:srgbClr>
                </a:solidFill>
                <a:latin typeface="Montserrat"/>
                <a:ea typeface="Montserrat"/>
                <a:cs typeface="Montserrat"/>
                <a:sym typeface="Montserrat"/>
              </a:rPr>
              <a:t>6525 GA, Nijmegen</a:t>
            </a:r>
          </a:p>
        </p:txBody>
      </p:sp>
      <p:sp>
        <p:nvSpPr>
          <p:cNvPr id="20" name="TextBox 20"/>
          <p:cNvSpPr txBox="1"/>
          <p:nvPr/>
        </p:nvSpPr>
        <p:spPr>
          <a:xfrm>
            <a:off x="3808868" y="3501540"/>
            <a:ext cx="6490832" cy="2160207"/>
          </a:xfrm>
          <a:prstGeom prst="rect">
            <a:avLst/>
          </a:prstGeom>
        </p:spPr>
        <p:txBody>
          <a:bodyPr wrap="square" lIns="0" tIns="0" rIns="0" bIns="0" rtlCol="0" anchor="t">
            <a:spAutoFit/>
          </a:bodyPr>
          <a:lstStyle/>
          <a:p>
            <a:pPr algn="l">
              <a:lnSpc>
                <a:spcPts val="1540"/>
              </a:lnSpc>
              <a:spcBef>
                <a:spcPct val="0"/>
              </a:spcBef>
            </a:pPr>
            <a:r>
              <a:rPr lang="en-US" sz="1100" dirty="0">
                <a:solidFill>
                  <a:srgbClr val="000000"/>
                </a:solidFill>
                <a:latin typeface="Montserrat Medium"/>
                <a:ea typeface="Montserrat Medium"/>
                <a:cs typeface="Montserrat Medium"/>
                <a:sym typeface="Montserrat Medium"/>
              </a:rPr>
              <a:t>The landscape of pharmaceutical innovation is rapidly evolving, bringing forward groundbreaking therapeutic modalities while simultaneously introducing new complexities in safety, regulation, and sustainability. As emerging technologies shift the boundaries of what medicines can achieve, they also challenge established frameworks for non‑clinical assessment, environmental protection, and risk management. This symposium, </a:t>
            </a:r>
            <a:r>
              <a:rPr lang="en-US" sz="1100" i="1" dirty="0">
                <a:solidFill>
                  <a:srgbClr val="000000"/>
                </a:solidFill>
                <a:latin typeface="Montserrat Italics"/>
                <a:ea typeface="Montserrat Italics"/>
                <a:cs typeface="Montserrat Italics"/>
                <a:sym typeface="Montserrat Italics"/>
              </a:rPr>
              <a:t>New Meds, New Challenges: Navigating Risks, Innovation, and Sustainability</a:t>
            </a:r>
            <a:r>
              <a:rPr lang="en-US" sz="1100" dirty="0">
                <a:solidFill>
                  <a:srgbClr val="000000"/>
                </a:solidFill>
                <a:latin typeface="Montserrat Medium"/>
                <a:ea typeface="Montserrat Medium"/>
                <a:cs typeface="Montserrat Medium"/>
                <a:sym typeface="Montserrat Medium"/>
              </a:rPr>
              <a:t>, brings together experts from across the field to explore how science and regulation can keep pace with innovation.</a:t>
            </a:r>
          </a:p>
          <a:p>
            <a:pPr algn="l">
              <a:lnSpc>
                <a:spcPts val="1400"/>
              </a:lnSpc>
              <a:spcBef>
                <a:spcPct val="0"/>
              </a:spcBef>
            </a:pPr>
            <a:endParaRPr lang="en-US" sz="1100" b="1" dirty="0">
              <a:solidFill>
                <a:srgbClr val="000000"/>
              </a:solidFill>
              <a:latin typeface="Montserrat Medium"/>
              <a:ea typeface="Montserrat Medium"/>
              <a:cs typeface="Montserrat Medium"/>
              <a:sym typeface="Montserrat Medium"/>
            </a:endParaRPr>
          </a:p>
          <a:p>
            <a:pPr algn="l">
              <a:lnSpc>
                <a:spcPts val="1400"/>
              </a:lnSpc>
              <a:spcBef>
                <a:spcPct val="0"/>
              </a:spcBef>
            </a:pPr>
            <a:endParaRPr lang="en-US" sz="1100" b="1" dirty="0">
              <a:solidFill>
                <a:srgbClr val="000000"/>
              </a:solidFill>
              <a:latin typeface="Montserrat Medium"/>
              <a:ea typeface="Montserrat Medium"/>
              <a:cs typeface="Montserrat Medium"/>
              <a:sym typeface="Montserrat Medium"/>
            </a:endParaRPr>
          </a:p>
          <a:p>
            <a:pPr algn="l">
              <a:lnSpc>
                <a:spcPts val="2239"/>
              </a:lnSpc>
              <a:spcBef>
                <a:spcPct val="0"/>
              </a:spcBef>
            </a:pPr>
            <a:r>
              <a:rPr lang="en-US" sz="1599" b="1" dirty="0">
                <a:solidFill>
                  <a:srgbClr val="000000"/>
                </a:solidFill>
                <a:latin typeface="Montserrat Bold"/>
                <a:ea typeface="Montserrat Bold"/>
                <a:cs typeface="Montserrat Bold"/>
                <a:sym typeface="Montserrat Bold"/>
              </a:rPr>
              <a:t>Register NOW!</a:t>
            </a:r>
          </a:p>
        </p:txBody>
      </p:sp>
      <p:sp>
        <p:nvSpPr>
          <p:cNvPr id="21" name="TextBox 21"/>
          <p:cNvSpPr txBox="1"/>
          <p:nvPr/>
        </p:nvSpPr>
        <p:spPr>
          <a:xfrm>
            <a:off x="3808868" y="5700865"/>
            <a:ext cx="5373860" cy="1715135"/>
          </a:xfrm>
          <a:prstGeom prst="rect">
            <a:avLst/>
          </a:prstGeom>
        </p:spPr>
        <p:txBody>
          <a:bodyPr lIns="0" tIns="0" rIns="0" bIns="0" rtlCol="0" anchor="t">
            <a:spAutoFit/>
          </a:bodyPr>
          <a:lstStyle/>
          <a:p>
            <a:pPr marL="0" lvl="0" indent="0" algn="l">
              <a:lnSpc>
                <a:spcPts val="1540"/>
              </a:lnSpc>
              <a:spcBef>
                <a:spcPct val="0"/>
              </a:spcBef>
            </a:pPr>
            <a:r>
              <a:rPr lang="en-US" sz="1100" u="none" strike="noStrike" dirty="0">
                <a:solidFill>
                  <a:srgbClr val="000000"/>
                </a:solidFill>
                <a:latin typeface="Montserrat Medium"/>
                <a:ea typeface="Montserrat Medium"/>
                <a:cs typeface="Montserrat Medium"/>
                <a:sym typeface="Montserrat Medium"/>
              </a:rPr>
              <a:t>Due to a maximum capacity of 70 available seats, the registration is on a ‘first-come-first served’ basis. </a:t>
            </a:r>
          </a:p>
          <a:p>
            <a:pPr marL="0" lvl="0" indent="0" algn="l">
              <a:lnSpc>
                <a:spcPts val="1540"/>
              </a:lnSpc>
              <a:spcBef>
                <a:spcPct val="0"/>
              </a:spcBef>
            </a:pPr>
            <a:endParaRPr lang="en-US" sz="1100" u="none" strike="noStrike" dirty="0">
              <a:solidFill>
                <a:srgbClr val="000000"/>
              </a:solidFill>
              <a:latin typeface="Montserrat Medium"/>
              <a:ea typeface="Montserrat Medium"/>
              <a:cs typeface="Montserrat Medium"/>
              <a:sym typeface="Montserrat Medium"/>
            </a:endParaRPr>
          </a:p>
          <a:p>
            <a:pPr marL="0" lvl="0" indent="0" algn="l">
              <a:lnSpc>
                <a:spcPts val="1540"/>
              </a:lnSpc>
              <a:spcBef>
                <a:spcPct val="0"/>
              </a:spcBef>
            </a:pPr>
            <a:r>
              <a:rPr lang="en-US" sz="1100" u="none" strike="noStrike" dirty="0">
                <a:solidFill>
                  <a:srgbClr val="000000"/>
                </a:solidFill>
                <a:latin typeface="Montserrat Medium"/>
                <a:ea typeface="Montserrat Medium"/>
                <a:cs typeface="Montserrat Medium"/>
                <a:sym typeface="Montserrat Medium"/>
              </a:rPr>
              <a:t>Registration can be done via:</a:t>
            </a:r>
            <a:r>
              <a:rPr lang="en-US" sz="1100" u="none" strike="noStrike" dirty="0">
                <a:solidFill>
                  <a:srgbClr val="1800AD"/>
                </a:solidFill>
                <a:latin typeface="Montserrat Medium"/>
                <a:ea typeface="Montserrat Medium"/>
                <a:cs typeface="Montserrat Medium"/>
                <a:sym typeface="Montserrat Medium"/>
              </a:rPr>
              <a:t> </a:t>
            </a:r>
            <a:r>
              <a:rPr lang="en-US" sz="1100" strike="noStrike" dirty="0">
                <a:solidFill>
                  <a:srgbClr val="0097B2"/>
                </a:solidFill>
                <a:latin typeface="Montserrat Medium"/>
                <a:ea typeface="Montserrat Medium"/>
                <a:cs typeface="Montserrat Medium"/>
                <a:sym typeface="Montserrat Medium"/>
                <a:hlinkClick r:id="rId3" tooltip="mailto:j.meindertsma@rug.nl"/>
              </a:rPr>
              <a:t>j.meindertsma@rug.nl</a:t>
            </a:r>
            <a:r>
              <a:rPr lang="en-US" sz="1100" u="none" strike="noStrike" dirty="0">
                <a:solidFill>
                  <a:srgbClr val="0097B2"/>
                </a:solidFill>
                <a:latin typeface="Montserrat Medium"/>
                <a:ea typeface="Montserrat Medium"/>
                <a:cs typeface="Montserrat Medium"/>
                <a:sym typeface="Montserrat Medium"/>
              </a:rPr>
              <a:t> </a:t>
            </a:r>
          </a:p>
          <a:p>
            <a:pPr marL="0" lvl="0" indent="0" algn="l">
              <a:lnSpc>
                <a:spcPts val="1540"/>
              </a:lnSpc>
              <a:spcBef>
                <a:spcPct val="0"/>
              </a:spcBef>
            </a:pPr>
            <a:r>
              <a:rPr lang="en-US" sz="1100" u="none" strike="noStrike" dirty="0">
                <a:solidFill>
                  <a:srgbClr val="000000"/>
                </a:solidFill>
                <a:latin typeface="Montserrat Medium"/>
                <a:ea typeface="Montserrat Medium"/>
                <a:cs typeface="Montserrat Medium"/>
                <a:sym typeface="Montserrat Medium"/>
              </a:rPr>
              <a:t>Please indicate your name and affiliation. </a:t>
            </a:r>
          </a:p>
          <a:p>
            <a:pPr marL="0" lvl="0" indent="0" algn="l">
              <a:lnSpc>
                <a:spcPts val="1540"/>
              </a:lnSpc>
              <a:spcBef>
                <a:spcPct val="0"/>
              </a:spcBef>
            </a:pPr>
            <a:endParaRPr lang="en-US" sz="1100" u="none" strike="noStrike" dirty="0">
              <a:solidFill>
                <a:srgbClr val="000000"/>
              </a:solidFill>
              <a:latin typeface="Montserrat Medium"/>
              <a:ea typeface="Montserrat Medium"/>
              <a:cs typeface="Montserrat Medium"/>
              <a:sym typeface="Montserrat Medium"/>
            </a:endParaRPr>
          </a:p>
          <a:p>
            <a:pPr marL="0" lvl="0" indent="0" algn="l">
              <a:lnSpc>
                <a:spcPts val="1540"/>
              </a:lnSpc>
              <a:spcBef>
                <a:spcPct val="0"/>
              </a:spcBef>
            </a:pPr>
            <a:r>
              <a:rPr lang="en-US" sz="1100" u="none" strike="noStrike" dirty="0">
                <a:solidFill>
                  <a:srgbClr val="000000"/>
                </a:solidFill>
                <a:latin typeface="Montserrat Medium"/>
                <a:ea typeface="Montserrat Medium"/>
                <a:cs typeface="Montserrat Medium"/>
                <a:sym typeface="Montserrat Medium"/>
              </a:rPr>
              <a:t>There will be no charge for attending this symposium. On request, a certificate of attendance will be sent within a few weeks after the event. </a:t>
            </a:r>
          </a:p>
          <a:p>
            <a:pPr marL="0" lvl="0" indent="0" algn="ctr">
              <a:lnSpc>
                <a:spcPts val="1540"/>
              </a:lnSpc>
              <a:spcBef>
                <a:spcPct val="0"/>
              </a:spcBef>
            </a:pPr>
            <a:endParaRPr lang="en-US" sz="1100" b="1" u="none" strike="noStrike" dirty="0">
              <a:solidFill>
                <a:srgbClr val="000000"/>
              </a:solidFill>
              <a:latin typeface="Montserrat Medium"/>
              <a:ea typeface="Montserrat Medium"/>
              <a:cs typeface="Montserrat Medium"/>
              <a:sym typeface="Montserrat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29073"/>
            <a:ext cx="3627659" cy="8031316"/>
          </a:xfrm>
          <a:prstGeom prst="rect">
            <a:avLst/>
          </a:prstGeom>
          <a:solidFill>
            <a:srgbClr val="E1D1C9">
              <a:alpha val="26667"/>
            </a:srgbClr>
          </a:solidFill>
        </p:spPr>
        <p:txBody>
          <a:bodyPr/>
          <a:lstStyle/>
          <a:p>
            <a:endParaRPr lang="en-GB"/>
          </a:p>
        </p:txBody>
      </p:sp>
      <p:sp>
        <p:nvSpPr>
          <p:cNvPr id="3" name="TextBox 3"/>
          <p:cNvSpPr txBox="1"/>
          <p:nvPr/>
        </p:nvSpPr>
        <p:spPr>
          <a:xfrm>
            <a:off x="4248297" y="805776"/>
            <a:ext cx="5824733" cy="533466"/>
          </a:xfrm>
          <a:prstGeom prst="rect">
            <a:avLst/>
          </a:prstGeom>
        </p:spPr>
        <p:txBody>
          <a:bodyPr lIns="0" tIns="0" rIns="0" bIns="0" rtlCol="0" anchor="t">
            <a:spAutoFit/>
          </a:bodyPr>
          <a:lstStyle/>
          <a:p>
            <a:pPr algn="just">
              <a:lnSpc>
                <a:spcPts val="2100"/>
              </a:lnSpc>
            </a:pPr>
            <a:r>
              <a:rPr lang="en-US" sz="1500" dirty="0">
                <a:solidFill>
                  <a:srgbClr val="48A83F"/>
                </a:solidFill>
                <a:latin typeface="Montserrat Medium"/>
                <a:ea typeface="Montserrat Medium"/>
                <a:cs typeface="Montserrat Medium"/>
                <a:sym typeface="Montserrat Medium"/>
              </a:rPr>
              <a:t>NAVIGATING RISKS, INNOVATION, AND SUSTAINABILITY</a:t>
            </a:r>
          </a:p>
          <a:p>
            <a:pPr algn="just">
              <a:lnSpc>
                <a:spcPts val="2100"/>
              </a:lnSpc>
            </a:pPr>
            <a:endParaRPr lang="en-US" sz="1500" b="1" dirty="0">
              <a:solidFill>
                <a:srgbClr val="48A83F"/>
              </a:solidFill>
              <a:latin typeface="Montserrat Medium"/>
              <a:ea typeface="Montserrat Medium"/>
              <a:cs typeface="Montserrat Medium"/>
              <a:sym typeface="Montserrat Medium"/>
            </a:endParaRPr>
          </a:p>
        </p:txBody>
      </p:sp>
      <p:grpSp>
        <p:nvGrpSpPr>
          <p:cNvPr id="4" name="Group 4"/>
          <p:cNvGrpSpPr/>
          <p:nvPr/>
        </p:nvGrpSpPr>
        <p:grpSpPr>
          <a:xfrm>
            <a:off x="-546812" y="-1395429"/>
            <a:ext cx="4676399" cy="3224859"/>
            <a:chOff x="0" y="0"/>
            <a:chExt cx="9208194" cy="6350000"/>
          </a:xfrm>
        </p:grpSpPr>
        <p:sp>
          <p:nvSpPr>
            <p:cNvPr id="5" name="Freeform 5"/>
            <p:cNvSpPr/>
            <p:nvPr/>
          </p:nvSpPr>
          <p:spPr>
            <a:xfrm>
              <a:off x="0" y="0"/>
              <a:ext cx="9208194" cy="6350000"/>
            </a:xfrm>
            <a:custGeom>
              <a:avLst/>
              <a:gdLst/>
              <a:ahLst/>
              <a:cxnLst/>
              <a:rect l="l" t="t" r="r" b="b"/>
              <a:pathLst>
                <a:path w="9208194" h="6350000">
                  <a:moveTo>
                    <a:pt x="4604097" y="0"/>
                  </a:moveTo>
                  <a:cubicBezTo>
                    <a:pt x="2061324" y="0"/>
                    <a:pt x="0" y="1421496"/>
                    <a:pt x="0" y="3175000"/>
                  </a:cubicBezTo>
                  <a:cubicBezTo>
                    <a:pt x="0" y="4928504"/>
                    <a:pt x="2061324" y="6350000"/>
                    <a:pt x="4604097" y="6350000"/>
                  </a:cubicBezTo>
                  <a:cubicBezTo>
                    <a:pt x="7146870" y="6350000"/>
                    <a:pt x="9208194" y="4928504"/>
                    <a:pt x="9208194" y="3175000"/>
                  </a:cubicBezTo>
                  <a:cubicBezTo>
                    <a:pt x="9208194" y="1421496"/>
                    <a:pt x="7146870" y="0"/>
                    <a:pt x="4604097" y="0"/>
                  </a:cubicBezTo>
                  <a:close/>
                </a:path>
              </a:pathLst>
            </a:custGeom>
            <a:solidFill>
              <a:srgbClr val="8DC484"/>
            </a:solidFill>
          </p:spPr>
          <p:txBody>
            <a:bodyPr/>
            <a:lstStyle/>
            <a:p>
              <a:endParaRPr lang="en-GB"/>
            </a:p>
          </p:txBody>
        </p:sp>
      </p:grpSp>
      <p:grpSp>
        <p:nvGrpSpPr>
          <p:cNvPr id="6" name="Group 6"/>
          <p:cNvGrpSpPr>
            <a:grpSpLocks noChangeAspect="1"/>
          </p:cNvGrpSpPr>
          <p:nvPr/>
        </p:nvGrpSpPr>
        <p:grpSpPr>
          <a:xfrm>
            <a:off x="-546812" y="5638540"/>
            <a:ext cx="3231031" cy="3231018"/>
            <a:chOff x="0" y="0"/>
            <a:chExt cx="6350000" cy="6349975"/>
          </a:xfrm>
        </p:grpSpPr>
        <p:sp>
          <p:nvSpPr>
            <p:cNvPr id="7" name="Freeform 7"/>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solidFill>
              <a:srgbClr val="8DC484"/>
            </a:solidFill>
          </p:spPr>
          <p:txBody>
            <a:bodyPr/>
            <a:lstStyle/>
            <a:p>
              <a:endParaRPr lang="en-GB"/>
            </a:p>
          </p:txBody>
        </p:sp>
      </p:grpSp>
      <p:grpSp>
        <p:nvGrpSpPr>
          <p:cNvPr id="8" name="Group 8"/>
          <p:cNvGrpSpPr/>
          <p:nvPr/>
        </p:nvGrpSpPr>
        <p:grpSpPr>
          <a:xfrm>
            <a:off x="2181723" y="6926588"/>
            <a:ext cx="788921" cy="788921"/>
            <a:chOff x="0" y="0"/>
            <a:chExt cx="6350000" cy="6350000"/>
          </a:xfrm>
        </p:grpSpPr>
        <p:sp>
          <p:nvSpPr>
            <p:cNvPr id="9" name="Freeform 9"/>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48A83F"/>
            </a:solidFill>
          </p:spPr>
          <p:txBody>
            <a:bodyPr/>
            <a:lstStyle/>
            <a:p>
              <a:endParaRPr lang="en-GB"/>
            </a:p>
          </p:txBody>
        </p:sp>
      </p:grpSp>
      <p:grpSp>
        <p:nvGrpSpPr>
          <p:cNvPr id="10" name="Group 10"/>
          <p:cNvGrpSpPr/>
          <p:nvPr/>
        </p:nvGrpSpPr>
        <p:grpSpPr>
          <a:xfrm>
            <a:off x="325176" y="2126907"/>
            <a:ext cx="1951472" cy="529549"/>
            <a:chOff x="0" y="0"/>
            <a:chExt cx="4824665" cy="1309214"/>
          </a:xfrm>
        </p:grpSpPr>
        <p:sp>
          <p:nvSpPr>
            <p:cNvPr id="11" name="Freeform 11"/>
            <p:cNvSpPr/>
            <p:nvPr/>
          </p:nvSpPr>
          <p:spPr>
            <a:xfrm>
              <a:off x="0" y="0"/>
              <a:ext cx="4824665" cy="1309214"/>
            </a:xfrm>
            <a:custGeom>
              <a:avLst/>
              <a:gdLst/>
              <a:ahLst/>
              <a:cxnLst/>
              <a:rect l="l" t="t" r="r" b="b"/>
              <a:pathLst>
                <a:path w="4824665" h="1309214">
                  <a:moveTo>
                    <a:pt x="4700205" y="1309214"/>
                  </a:moveTo>
                  <a:lnTo>
                    <a:pt x="124460" y="1309214"/>
                  </a:lnTo>
                  <a:cubicBezTo>
                    <a:pt x="55880" y="1309214"/>
                    <a:pt x="0" y="1253334"/>
                    <a:pt x="0" y="1184754"/>
                  </a:cubicBezTo>
                  <a:lnTo>
                    <a:pt x="0" y="124460"/>
                  </a:lnTo>
                  <a:cubicBezTo>
                    <a:pt x="0" y="55880"/>
                    <a:pt x="55880" y="0"/>
                    <a:pt x="124460" y="0"/>
                  </a:cubicBezTo>
                  <a:lnTo>
                    <a:pt x="4700205" y="0"/>
                  </a:lnTo>
                  <a:cubicBezTo>
                    <a:pt x="4768785" y="0"/>
                    <a:pt x="4824665" y="55880"/>
                    <a:pt x="4824665" y="124460"/>
                  </a:cubicBezTo>
                  <a:lnTo>
                    <a:pt x="4824665" y="1184754"/>
                  </a:lnTo>
                  <a:cubicBezTo>
                    <a:pt x="4824665" y="1253334"/>
                    <a:pt x="4768785" y="1309214"/>
                    <a:pt x="4700205" y="1309214"/>
                  </a:cubicBezTo>
                  <a:close/>
                </a:path>
              </a:pathLst>
            </a:custGeom>
            <a:solidFill>
              <a:srgbClr val="0097B2">
                <a:alpha val="49804"/>
              </a:srgbClr>
            </a:solidFill>
          </p:spPr>
          <p:txBody>
            <a:bodyPr/>
            <a:lstStyle/>
            <a:p>
              <a:endParaRPr lang="en-GB"/>
            </a:p>
          </p:txBody>
        </p:sp>
      </p:grpSp>
      <p:sp>
        <p:nvSpPr>
          <p:cNvPr id="12" name="AutoShape 12"/>
          <p:cNvSpPr/>
          <p:nvPr/>
        </p:nvSpPr>
        <p:spPr>
          <a:xfrm>
            <a:off x="4248297" y="1174703"/>
            <a:ext cx="2528025" cy="0"/>
          </a:xfrm>
          <a:prstGeom prst="line">
            <a:avLst/>
          </a:prstGeom>
          <a:ln w="19050" cap="rnd">
            <a:solidFill>
              <a:srgbClr val="C09068"/>
            </a:solidFill>
            <a:prstDash val="solid"/>
            <a:headEnd type="none" w="sm" len="sm"/>
            <a:tailEnd type="none" w="sm" len="sm"/>
          </a:ln>
        </p:spPr>
        <p:txBody>
          <a:bodyPr/>
          <a:lstStyle/>
          <a:p>
            <a:endParaRPr lang="en-GB"/>
          </a:p>
        </p:txBody>
      </p:sp>
      <p:sp>
        <p:nvSpPr>
          <p:cNvPr id="13" name="TextBox 13"/>
          <p:cNvSpPr txBox="1"/>
          <p:nvPr/>
        </p:nvSpPr>
        <p:spPr>
          <a:xfrm>
            <a:off x="4248297" y="412840"/>
            <a:ext cx="6775132" cy="431036"/>
          </a:xfrm>
          <a:prstGeom prst="rect">
            <a:avLst/>
          </a:prstGeom>
        </p:spPr>
        <p:txBody>
          <a:bodyPr lIns="0" tIns="0" rIns="0" bIns="0" rtlCol="0" anchor="t">
            <a:spAutoFit/>
          </a:bodyPr>
          <a:lstStyle/>
          <a:p>
            <a:pPr algn="just">
              <a:lnSpc>
                <a:spcPts val="3540"/>
              </a:lnSpc>
            </a:pPr>
            <a:r>
              <a:rPr lang="en-US" sz="2528" dirty="0">
                <a:solidFill>
                  <a:srgbClr val="000000"/>
                </a:solidFill>
                <a:latin typeface="Montserrat Ultra-Bold"/>
                <a:ea typeface="Montserrat Ultra-Bold"/>
                <a:cs typeface="Montserrat Ultra-Bold"/>
                <a:sym typeface="Montserrat Ultra-Bold"/>
              </a:rPr>
              <a:t>NEW MEDS, NEW CHALLENGES</a:t>
            </a:r>
          </a:p>
        </p:txBody>
      </p:sp>
      <p:sp>
        <p:nvSpPr>
          <p:cNvPr id="14" name="TextBox 14"/>
          <p:cNvSpPr txBox="1"/>
          <p:nvPr/>
        </p:nvSpPr>
        <p:spPr>
          <a:xfrm>
            <a:off x="465907" y="2235517"/>
            <a:ext cx="1670010" cy="274228"/>
          </a:xfrm>
          <a:prstGeom prst="rect">
            <a:avLst/>
          </a:prstGeom>
        </p:spPr>
        <p:txBody>
          <a:bodyPr lIns="0" tIns="0" rIns="0" bIns="0" rtlCol="0" anchor="t">
            <a:spAutoFit/>
          </a:bodyPr>
          <a:lstStyle/>
          <a:p>
            <a:pPr algn="ctr">
              <a:lnSpc>
                <a:spcPts val="2206"/>
              </a:lnSpc>
            </a:pPr>
            <a:r>
              <a:rPr lang="en-US" sz="1576">
                <a:solidFill>
                  <a:srgbClr val="FFFFFE"/>
                </a:solidFill>
                <a:latin typeface="Montserrat"/>
                <a:ea typeface="Montserrat"/>
                <a:cs typeface="Montserrat"/>
                <a:sym typeface="Montserrat"/>
              </a:rPr>
              <a:t>14 APRIL 2026</a:t>
            </a:r>
          </a:p>
        </p:txBody>
      </p:sp>
      <p:sp>
        <p:nvSpPr>
          <p:cNvPr id="15" name="TextBox 15"/>
          <p:cNvSpPr txBox="1"/>
          <p:nvPr/>
        </p:nvSpPr>
        <p:spPr>
          <a:xfrm>
            <a:off x="616842" y="150325"/>
            <a:ext cx="2684688" cy="1351144"/>
          </a:xfrm>
          <a:prstGeom prst="rect">
            <a:avLst/>
          </a:prstGeom>
        </p:spPr>
        <p:txBody>
          <a:bodyPr lIns="0" tIns="0" rIns="0" bIns="0" rtlCol="0" anchor="t">
            <a:spAutoFit/>
          </a:bodyPr>
          <a:lstStyle/>
          <a:p>
            <a:pPr algn="ctr">
              <a:lnSpc>
                <a:spcPts val="4294"/>
              </a:lnSpc>
            </a:pPr>
            <a:r>
              <a:rPr lang="en-US" sz="2982" b="1" spc="59">
                <a:solidFill>
                  <a:srgbClr val="FFFFFF"/>
                </a:solidFill>
                <a:latin typeface="Montserrat Bold"/>
                <a:ea typeface="Montserrat Bold"/>
                <a:cs typeface="Montserrat Bold"/>
                <a:sym typeface="Montserrat Bold"/>
              </a:rPr>
              <a:t>Spring Symposium</a:t>
            </a:r>
          </a:p>
          <a:p>
            <a:pPr algn="r">
              <a:lnSpc>
                <a:spcPts val="2134"/>
              </a:lnSpc>
            </a:pPr>
            <a:endParaRPr lang="en-US" sz="2982" b="1" spc="59">
              <a:solidFill>
                <a:srgbClr val="FFFFFF"/>
              </a:solidFill>
              <a:latin typeface="Montserrat Bold"/>
              <a:ea typeface="Montserrat Bold"/>
              <a:cs typeface="Montserrat Bold"/>
              <a:sym typeface="Montserrat Bold"/>
            </a:endParaRPr>
          </a:p>
        </p:txBody>
      </p:sp>
      <p:sp>
        <p:nvSpPr>
          <p:cNvPr id="16" name="TextBox 16"/>
          <p:cNvSpPr txBox="1"/>
          <p:nvPr/>
        </p:nvSpPr>
        <p:spPr>
          <a:xfrm>
            <a:off x="163014" y="6207597"/>
            <a:ext cx="1922334" cy="901116"/>
          </a:xfrm>
          <a:prstGeom prst="rect">
            <a:avLst/>
          </a:prstGeom>
        </p:spPr>
        <p:txBody>
          <a:bodyPr lIns="0" tIns="0" rIns="0" bIns="0" rtlCol="0" anchor="t">
            <a:spAutoFit/>
          </a:bodyPr>
          <a:lstStyle/>
          <a:p>
            <a:pPr algn="ctr">
              <a:lnSpc>
                <a:spcPts val="2422"/>
              </a:lnSpc>
            </a:pPr>
            <a:r>
              <a:rPr lang="en-US" sz="1682" spc="33">
                <a:solidFill>
                  <a:srgbClr val="FFFFFF"/>
                </a:solidFill>
                <a:latin typeface="Montserrat"/>
                <a:ea typeface="Montserrat"/>
                <a:cs typeface="Montserrat"/>
                <a:sym typeface="Montserrat"/>
              </a:rPr>
              <a:t>Section Pharmaceutical Toxicology</a:t>
            </a:r>
          </a:p>
        </p:txBody>
      </p:sp>
      <p:sp>
        <p:nvSpPr>
          <p:cNvPr id="17" name="TextBox 17"/>
          <p:cNvSpPr txBox="1"/>
          <p:nvPr/>
        </p:nvSpPr>
        <p:spPr>
          <a:xfrm>
            <a:off x="325176" y="2938122"/>
            <a:ext cx="3189186" cy="1664705"/>
          </a:xfrm>
          <a:prstGeom prst="rect">
            <a:avLst/>
          </a:prstGeom>
        </p:spPr>
        <p:txBody>
          <a:bodyPr lIns="0" tIns="0" rIns="0" bIns="0" rtlCol="0" anchor="t">
            <a:spAutoFit/>
          </a:bodyPr>
          <a:lstStyle/>
          <a:p>
            <a:pPr marL="0" lvl="0" indent="0" algn="l">
              <a:lnSpc>
                <a:spcPts val="1679"/>
              </a:lnSpc>
              <a:spcBef>
                <a:spcPct val="0"/>
              </a:spcBef>
            </a:pPr>
            <a:r>
              <a:rPr lang="en-US" sz="1200" b="1" u="none" strike="noStrike">
                <a:solidFill>
                  <a:srgbClr val="000000">
                    <a:alpha val="72941"/>
                  </a:srgbClr>
                </a:solidFill>
                <a:latin typeface="Montserrat Bold"/>
                <a:ea typeface="Montserrat Bold"/>
                <a:cs typeface="Montserrat Bold"/>
                <a:sym typeface="Montserrat Bold"/>
              </a:rPr>
              <a:t>Location:</a:t>
            </a:r>
          </a:p>
          <a:p>
            <a:pPr marL="0" lvl="0" indent="0" algn="l">
              <a:lnSpc>
                <a:spcPts val="1679"/>
              </a:lnSpc>
              <a:spcBef>
                <a:spcPct val="0"/>
              </a:spcBef>
            </a:pPr>
            <a:r>
              <a:rPr lang="en-US" sz="1200" u="none" strike="noStrike">
                <a:solidFill>
                  <a:srgbClr val="000000">
                    <a:alpha val="72941"/>
                  </a:srgbClr>
                </a:solidFill>
                <a:latin typeface="Montserrat"/>
                <a:ea typeface="Montserrat"/>
                <a:cs typeface="Montserrat"/>
                <a:sym typeface="Montserrat"/>
              </a:rPr>
              <a:t>Radboudumc</a:t>
            </a:r>
          </a:p>
          <a:p>
            <a:pPr marL="0" lvl="0" indent="0" algn="l">
              <a:lnSpc>
                <a:spcPts val="1679"/>
              </a:lnSpc>
              <a:spcBef>
                <a:spcPct val="0"/>
              </a:spcBef>
            </a:pPr>
            <a:r>
              <a:rPr lang="en-US" sz="1200" u="none" strike="noStrike">
                <a:solidFill>
                  <a:srgbClr val="000000">
                    <a:alpha val="72941"/>
                  </a:srgbClr>
                </a:solidFill>
                <a:latin typeface="Montserrat"/>
                <a:ea typeface="Montserrat"/>
                <a:cs typeface="Montserrat"/>
                <a:sym typeface="Montserrat"/>
              </a:rPr>
              <a:t>Experience Center</a:t>
            </a:r>
          </a:p>
          <a:p>
            <a:pPr marL="0" lvl="0" indent="0" algn="l">
              <a:lnSpc>
                <a:spcPts val="1679"/>
              </a:lnSpc>
              <a:spcBef>
                <a:spcPct val="0"/>
              </a:spcBef>
            </a:pPr>
            <a:r>
              <a:rPr lang="en-US" sz="1200" u="none" strike="noStrike">
                <a:solidFill>
                  <a:srgbClr val="000000">
                    <a:alpha val="72941"/>
                  </a:srgbClr>
                </a:solidFill>
                <a:latin typeface="Montserrat"/>
                <a:ea typeface="Montserrat"/>
                <a:cs typeface="Montserrat"/>
                <a:sym typeface="Montserrat"/>
              </a:rPr>
              <a:t>Waalbrug C (route 7)</a:t>
            </a:r>
          </a:p>
          <a:p>
            <a:pPr marL="0" lvl="0" indent="0" algn="l">
              <a:lnSpc>
                <a:spcPts val="1679"/>
              </a:lnSpc>
              <a:spcBef>
                <a:spcPct val="0"/>
              </a:spcBef>
            </a:pPr>
            <a:endParaRPr lang="en-US" sz="1200" u="none" strike="noStrike">
              <a:solidFill>
                <a:srgbClr val="000000">
                  <a:alpha val="72941"/>
                </a:srgbClr>
              </a:solidFill>
              <a:latin typeface="Montserrat"/>
              <a:ea typeface="Montserrat"/>
              <a:cs typeface="Montserrat"/>
              <a:sym typeface="Montserrat"/>
            </a:endParaRPr>
          </a:p>
          <a:p>
            <a:pPr marL="0" lvl="0" indent="0" algn="l">
              <a:lnSpc>
                <a:spcPts val="1679"/>
              </a:lnSpc>
              <a:spcBef>
                <a:spcPct val="0"/>
              </a:spcBef>
            </a:pPr>
            <a:r>
              <a:rPr lang="en-US" sz="1200" b="1" u="none" strike="noStrike">
                <a:solidFill>
                  <a:srgbClr val="000000">
                    <a:alpha val="72941"/>
                  </a:srgbClr>
                </a:solidFill>
                <a:latin typeface="Montserrat Bold"/>
                <a:ea typeface="Montserrat Bold"/>
                <a:cs typeface="Montserrat Bold"/>
                <a:sym typeface="Montserrat Bold"/>
              </a:rPr>
              <a:t>Address:</a:t>
            </a:r>
          </a:p>
          <a:p>
            <a:pPr marL="0" lvl="0" indent="0" algn="l">
              <a:lnSpc>
                <a:spcPts val="1679"/>
              </a:lnSpc>
              <a:spcBef>
                <a:spcPct val="0"/>
              </a:spcBef>
            </a:pPr>
            <a:r>
              <a:rPr lang="en-US" sz="1200" u="none" strike="noStrike">
                <a:solidFill>
                  <a:srgbClr val="000000">
                    <a:alpha val="72941"/>
                  </a:srgbClr>
                </a:solidFill>
                <a:latin typeface="Montserrat"/>
                <a:ea typeface="Montserrat"/>
                <a:cs typeface="Montserrat"/>
                <a:sym typeface="Montserrat"/>
              </a:rPr>
              <a:t>Geert Grooteplein Zuid 10, </a:t>
            </a:r>
          </a:p>
          <a:p>
            <a:pPr marL="0" lvl="0" indent="0" algn="l">
              <a:lnSpc>
                <a:spcPts val="1679"/>
              </a:lnSpc>
              <a:spcBef>
                <a:spcPct val="0"/>
              </a:spcBef>
            </a:pPr>
            <a:r>
              <a:rPr lang="en-US" sz="1200" u="none" strike="noStrike">
                <a:solidFill>
                  <a:srgbClr val="000000">
                    <a:alpha val="72941"/>
                  </a:srgbClr>
                </a:solidFill>
                <a:latin typeface="Montserrat"/>
                <a:ea typeface="Montserrat"/>
                <a:cs typeface="Montserrat"/>
                <a:sym typeface="Montserrat"/>
              </a:rPr>
              <a:t>6525 GA, Nijmegen</a:t>
            </a:r>
          </a:p>
        </p:txBody>
      </p:sp>
      <p:sp>
        <p:nvSpPr>
          <p:cNvPr id="18" name="TextBox 18"/>
          <p:cNvSpPr txBox="1"/>
          <p:nvPr/>
        </p:nvSpPr>
        <p:spPr>
          <a:xfrm>
            <a:off x="4248297" y="1266674"/>
            <a:ext cx="1157103" cy="198087"/>
          </a:xfrm>
          <a:prstGeom prst="rect">
            <a:avLst/>
          </a:prstGeom>
        </p:spPr>
        <p:txBody>
          <a:bodyPr lIns="0" tIns="0" rIns="0" bIns="0" rtlCol="0" anchor="t">
            <a:spAutoFit/>
          </a:bodyPr>
          <a:lstStyle/>
          <a:p>
            <a:pPr algn="l">
              <a:lnSpc>
                <a:spcPts val="1679"/>
              </a:lnSpc>
              <a:spcBef>
                <a:spcPct val="0"/>
              </a:spcBef>
            </a:pPr>
            <a:r>
              <a:rPr lang="en-US" sz="1200" b="1">
                <a:solidFill>
                  <a:srgbClr val="000000"/>
                </a:solidFill>
                <a:latin typeface="Montserrat Bold"/>
                <a:ea typeface="Montserrat Bold"/>
                <a:cs typeface="Montserrat Bold"/>
                <a:sym typeface="Montserrat Bold"/>
              </a:rPr>
              <a:t>Program:</a:t>
            </a:r>
          </a:p>
        </p:txBody>
      </p:sp>
      <p:grpSp>
        <p:nvGrpSpPr>
          <p:cNvPr id="19" name="Group 19"/>
          <p:cNvGrpSpPr/>
          <p:nvPr/>
        </p:nvGrpSpPr>
        <p:grpSpPr>
          <a:xfrm>
            <a:off x="4248297" y="1527190"/>
            <a:ext cx="5734190" cy="5793859"/>
            <a:chOff x="0" y="0"/>
            <a:chExt cx="7645587" cy="7725145"/>
          </a:xfrm>
        </p:grpSpPr>
        <p:grpSp>
          <p:nvGrpSpPr>
            <p:cNvPr id="21" name="Group 21"/>
            <p:cNvGrpSpPr/>
            <p:nvPr/>
          </p:nvGrpSpPr>
          <p:grpSpPr>
            <a:xfrm>
              <a:off x="5815" y="133696"/>
              <a:ext cx="136191" cy="136191"/>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A83F"/>
              </a:solidFill>
            </p:spPr>
            <p:txBody>
              <a:bodyPr/>
              <a:lstStyle/>
              <a:p>
                <a:endParaRPr lang="en-GB"/>
              </a:p>
            </p:txBody>
          </p:sp>
          <p:sp>
            <p:nvSpPr>
              <p:cNvPr id="23" name="TextBox 23"/>
              <p:cNvSpPr txBox="1"/>
              <p:nvPr/>
            </p:nvSpPr>
            <p:spPr>
              <a:xfrm>
                <a:off x="76200" y="38100"/>
                <a:ext cx="660400" cy="698500"/>
              </a:xfrm>
              <a:prstGeom prst="rect">
                <a:avLst/>
              </a:prstGeom>
            </p:spPr>
            <p:txBody>
              <a:bodyPr lIns="50800" tIns="50800" rIns="50800" bIns="50800" rtlCol="0" anchor="ctr"/>
              <a:lstStyle/>
              <a:p>
                <a:pPr algn="ctr">
                  <a:lnSpc>
                    <a:spcPts val="2100"/>
                  </a:lnSpc>
                </a:pPr>
                <a:endParaRPr/>
              </a:p>
            </p:txBody>
          </p:sp>
        </p:grpSp>
        <p:sp>
          <p:nvSpPr>
            <p:cNvPr id="24" name="AutoShape 24"/>
            <p:cNvSpPr/>
            <p:nvPr/>
          </p:nvSpPr>
          <p:spPr>
            <a:xfrm>
              <a:off x="73911" y="269887"/>
              <a:ext cx="0" cy="7113451"/>
            </a:xfrm>
            <a:prstGeom prst="line">
              <a:avLst/>
            </a:prstGeom>
            <a:ln w="12700" cap="flat">
              <a:solidFill>
                <a:srgbClr val="888888"/>
              </a:solidFill>
              <a:prstDash val="solid"/>
              <a:headEnd type="none" w="sm" len="sm"/>
              <a:tailEnd type="none" w="sm" len="sm"/>
            </a:ln>
          </p:spPr>
          <p:txBody>
            <a:bodyPr/>
            <a:lstStyle/>
            <a:p>
              <a:endParaRPr lang="en-GB"/>
            </a:p>
          </p:txBody>
        </p:sp>
        <p:grpSp>
          <p:nvGrpSpPr>
            <p:cNvPr id="25" name="Group 25"/>
            <p:cNvGrpSpPr/>
            <p:nvPr/>
          </p:nvGrpSpPr>
          <p:grpSpPr>
            <a:xfrm>
              <a:off x="0" y="925483"/>
              <a:ext cx="136191" cy="136191"/>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A83F"/>
              </a:solidFill>
            </p:spPr>
            <p:txBody>
              <a:bodyPr/>
              <a:lstStyle/>
              <a:p>
                <a:endParaRPr lang="en-GB"/>
              </a:p>
            </p:txBody>
          </p:sp>
          <p:sp>
            <p:nvSpPr>
              <p:cNvPr id="27" name="TextBox 27"/>
              <p:cNvSpPr txBox="1"/>
              <p:nvPr/>
            </p:nvSpPr>
            <p:spPr>
              <a:xfrm>
                <a:off x="76200" y="38100"/>
                <a:ext cx="660400" cy="698500"/>
              </a:xfrm>
              <a:prstGeom prst="rect">
                <a:avLst/>
              </a:prstGeom>
            </p:spPr>
            <p:txBody>
              <a:bodyPr lIns="50800" tIns="50800" rIns="50800" bIns="50800" rtlCol="0" anchor="ctr"/>
              <a:lstStyle/>
              <a:p>
                <a:pPr algn="ctr">
                  <a:lnSpc>
                    <a:spcPts val="2100"/>
                  </a:lnSpc>
                </a:pPr>
                <a:endParaRPr/>
              </a:p>
            </p:txBody>
          </p:sp>
        </p:grpSp>
        <p:grpSp>
          <p:nvGrpSpPr>
            <p:cNvPr id="28" name="Group 28"/>
            <p:cNvGrpSpPr/>
            <p:nvPr/>
          </p:nvGrpSpPr>
          <p:grpSpPr>
            <a:xfrm>
              <a:off x="5815" y="2517861"/>
              <a:ext cx="136191" cy="136191"/>
              <a:chOff x="0" y="0"/>
              <a:chExt cx="812800" cy="812800"/>
            </a:xfrm>
          </p:grpSpPr>
          <p:sp>
            <p:nvSpPr>
              <p:cNvPr id="29" name="Freeform 2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A83F"/>
              </a:solidFill>
            </p:spPr>
            <p:txBody>
              <a:bodyPr/>
              <a:lstStyle/>
              <a:p>
                <a:endParaRPr lang="en-GB"/>
              </a:p>
            </p:txBody>
          </p:sp>
          <p:sp>
            <p:nvSpPr>
              <p:cNvPr id="30" name="TextBox 30"/>
              <p:cNvSpPr txBox="1"/>
              <p:nvPr/>
            </p:nvSpPr>
            <p:spPr>
              <a:xfrm>
                <a:off x="76200" y="38100"/>
                <a:ext cx="660400" cy="698500"/>
              </a:xfrm>
              <a:prstGeom prst="rect">
                <a:avLst/>
              </a:prstGeom>
            </p:spPr>
            <p:txBody>
              <a:bodyPr lIns="50800" tIns="50800" rIns="50800" bIns="50800" rtlCol="0" anchor="ctr"/>
              <a:lstStyle/>
              <a:p>
                <a:pPr algn="ctr">
                  <a:lnSpc>
                    <a:spcPts val="2100"/>
                  </a:lnSpc>
                </a:pPr>
                <a:endParaRPr/>
              </a:p>
            </p:txBody>
          </p:sp>
        </p:grpSp>
        <p:grpSp>
          <p:nvGrpSpPr>
            <p:cNvPr id="31" name="Group 31"/>
            <p:cNvGrpSpPr/>
            <p:nvPr/>
          </p:nvGrpSpPr>
          <p:grpSpPr>
            <a:xfrm>
              <a:off x="5815" y="3428752"/>
              <a:ext cx="136191" cy="136191"/>
              <a:chOff x="0" y="0"/>
              <a:chExt cx="812800" cy="812800"/>
            </a:xfrm>
          </p:grpSpPr>
          <p:sp>
            <p:nvSpPr>
              <p:cNvPr id="32" name="Freeform 3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A83F"/>
              </a:solidFill>
            </p:spPr>
            <p:txBody>
              <a:bodyPr/>
              <a:lstStyle/>
              <a:p>
                <a:endParaRPr lang="en-GB"/>
              </a:p>
            </p:txBody>
          </p:sp>
          <p:sp>
            <p:nvSpPr>
              <p:cNvPr id="33" name="TextBox 33"/>
              <p:cNvSpPr txBox="1"/>
              <p:nvPr/>
            </p:nvSpPr>
            <p:spPr>
              <a:xfrm>
                <a:off x="76200" y="38100"/>
                <a:ext cx="660400" cy="698500"/>
              </a:xfrm>
              <a:prstGeom prst="rect">
                <a:avLst/>
              </a:prstGeom>
            </p:spPr>
            <p:txBody>
              <a:bodyPr lIns="50800" tIns="50800" rIns="50800" bIns="50800" rtlCol="0" anchor="ctr"/>
              <a:lstStyle/>
              <a:p>
                <a:pPr algn="ctr">
                  <a:lnSpc>
                    <a:spcPts val="2100"/>
                  </a:lnSpc>
                </a:pPr>
                <a:endParaRPr/>
              </a:p>
            </p:txBody>
          </p:sp>
        </p:grpSp>
        <p:grpSp>
          <p:nvGrpSpPr>
            <p:cNvPr id="34" name="Group 34"/>
            <p:cNvGrpSpPr/>
            <p:nvPr/>
          </p:nvGrpSpPr>
          <p:grpSpPr>
            <a:xfrm>
              <a:off x="5815" y="4042013"/>
              <a:ext cx="136191" cy="136191"/>
              <a:chOff x="0" y="0"/>
              <a:chExt cx="812800" cy="812800"/>
            </a:xfrm>
          </p:grpSpPr>
          <p:sp>
            <p:nvSpPr>
              <p:cNvPr id="35" name="Freeform 3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A83F"/>
              </a:solidFill>
            </p:spPr>
            <p:txBody>
              <a:bodyPr/>
              <a:lstStyle/>
              <a:p>
                <a:endParaRPr lang="en-GB"/>
              </a:p>
            </p:txBody>
          </p:sp>
          <p:sp>
            <p:nvSpPr>
              <p:cNvPr id="36" name="TextBox 36"/>
              <p:cNvSpPr txBox="1"/>
              <p:nvPr/>
            </p:nvSpPr>
            <p:spPr>
              <a:xfrm>
                <a:off x="76200" y="38100"/>
                <a:ext cx="660400" cy="698500"/>
              </a:xfrm>
              <a:prstGeom prst="rect">
                <a:avLst/>
              </a:prstGeom>
            </p:spPr>
            <p:txBody>
              <a:bodyPr lIns="50800" tIns="50800" rIns="50800" bIns="50800" rtlCol="0" anchor="ctr"/>
              <a:lstStyle/>
              <a:p>
                <a:pPr algn="ctr">
                  <a:lnSpc>
                    <a:spcPts val="2100"/>
                  </a:lnSpc>
                </a:pPr>
                <a:endParaRPr/>
              </a:p>
            </p:txBody>
          </p:sp>
        </p:grpSp>
        <p:grpSp>
          <p:nvGrpSpPr>
            <p:cNvPr id="37" name="Group 37"/>
            <p:cNvGrpSpPr/>
            <p:nvPr/>
          </p:nvGrpSpPr>
          <p:grpSpPr>
            <a:xfrm>
              <a:off x="0" y="4952904"/>
              <a:ext cx="136191" cy="136191"/>
              <a:chOff x="0" y="0"/>
              <a:chExt cx="812800" cy="812800"/>
            </a:xfrm>
          </p:grpSpPr>
          <p:sp>
            <p:nvSpPr>
              <p:cNvPr id="38" name="Freeform 3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A83F"/>
              </a:solidFill>
            </p:spPr>
            <p:txBody>
              <a:bodyPr/>
              <a:lstStyle/>
              <a:p>
                <a:endParaRPr lang="en-GB"/>
              </a:p>
            </p:txBody>
          </p:sp>
          <p:sp>
            <p:nvSpPr>
              <p:cNvPr id="39" name="TextBox 39"/>
              <p:cNvSpPr txBox="1"/>
              <p:nvPr/>
            </p:nvSpPr>
            <p:spPr>
              <a:xfrm>
                <a:off x="76200" y="38100"/>
                <a:ext cx="660400" cy="698500"/>
              </a:xfrm>
              <a:prstGeom prst="rect">
                <a:avLst/>
              </a:prstGeom>
            </p:spPr>
            <p:txBody>
              <a:bodyPr lIns="50800" tIns="50800" rIns="50800" bIns="50800" rtlCol="0" anchor="ctr"/>
              <a:lstStyle/>
              <a:p>
                <a:pPr algn="ctr">
                  <a:lnSpc>
                    <a:spcPts val="2100"/>
                  </a:lnSpc>
                </a:pPr>
                <a:endParaRPr/>
              </a:p>
            </p:txBody>
          </p:sp>
        </p:grpSp>
        <p:grpSp>
          <p:nvGrpSpPr>
            <p:cNvPr id="40" name="Group 40"/>
            <p:cNvGrpSpPr/>
            <p:nvPr/>
          </p:nvGrpSpPr>
          <p:grpSpPr>
            <a:xfrm>
              <a:off x="5815" y="7383338"/>
              <a:ext cx="136191" cy="136191"/>
              <a:chOff x="0" y="0"/>
              <a:chExt cx="812800" cy="812800"/>
            </a:xfrm>
          </p:grpSpPr>
          <p:sp>
            <p:nvSpPr>
              <p:cNvPr id="41" name="Freeform 4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A83F"/>
              </a:solidFill>
            </p:spPr>
            <p:txBody>
              <a:bodyPr/>
              <a:lstStyle/>
              <a:p>
                <a:endParaRPr lang="en-GB"/>
              </a:p>
            </p:txBody>
          </p:sp>
          <p:sp>
            <p:nvSpPr>
              <p:cNvPr id="42" name="TextBox 42"/>
              <p:cNvSpPr txBox="1"/>
              <p:nvPr/>
            </p:nvSpPr>
            <p:spPr>
              <a:xfrm>
                <a:off x="76200" y="38100"/>
                <a:ext cx="660400" cy="698500"/>
              </a:xfrm>
              <a:prstGeom prst="rect">
                <a:avLst/>
              </a:prstGeom>
            </p:spPr>
            <p:txBody>
              <a:bodyPr lIns="50800" tIns="50800" rIns="50800" bIns="50800" rtlCol="0" anchor="ctr"/>
              <a:lstStyle/>
              <a:p>
                <a:pPr algn="ctr">
                  <a:lnSpc>
                    <a:spcPts val="2100"/>
                  </a:lnSpc>
                </a:pPr>
                <a:endParaRPr/>
              </a:p>
            </p:txBody>
          </p:sp>
        </p:grpSp>
        <p:grpSp>
          <p:nvGrpSpPr>
            <p:cNvPr id="43" name="Group 43"/>
            <p:cNvGrpSpPr/>
            <p:nvPr/>
          </p:nvGrpSpPr>
          <p:grpSpPr>
            <a:xfrm>
              <a:off x="0" y="5863795"/>
              <a:ext cx="136191" cy="136191"/>
              <a:chOff x="0" y="0"/>
              <a:chExt cx="812800" cy="812800"/>
            </a:xfrm>
          </p:grpSpPr>
          <p:sp>
            <p:nvSpPr>
              <p:cNvPr id="44" name="Freeform 4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A83F"/>
              </a:solidFill>
            </p:spPr>
            <p:txBody>
              <a:bodyPr/>
              <a:lstStyle/>
              <a:p>
                <a:endParaRPr lang="en-GB"/>
              </a:p>
            </p:txBody>
          </p:sp>
          <p:sp>
            <p:nvSpPr>
              <p:cNvPr id="45" name="TextBox 45"/>
              <p:cNvSpPr txBox="1"/>
              <p:nvPr/>
            </p:nvSpPr>
            <p:spPr>
              <a:xfrm>
                <a:off x="76200" y="38100"/>
                <a:ext cx="660400" cy="698500"/>
              </a:xfrm>
              <a:prstGeom prst="rect">
                <a:avLst/>
              </a:prstGeom>
            </p:spPr>
            <p:txBody>
              <a:bodyPr lIns="50800" tIns="50800" rIns="50800" bIns="50800" rtlCol="0" anchor="ctr"/>
              <a:lstStyle/>
              <a:p>
                <a:pPr algn="ctr">
                  <a:lnSpc>
                    <a:spcPts val="2100"/>
                  </a:lnSpc>
                </a:pPr>
                <a:endParaRPr/>
              </a:p>
            </p:txBody>
          </p:sp>
        </p:grpSp>
        <p:grpSp>
          <p:nvGrpSpPr>
            <p:cNvPr id="46" name="Group 46"/>
            <p:cNvGrpSpPr/>
            <p:nvPr/>
          </p:nvGrpSpPr>
          <p:grpSpPr>
            <a:xfrm>
              <a:off x="0" y="1611376"/>
              <a:ext cx="136191" cy="136191"/>
              <a:chOff x="0" y="0"/>
              <a:chExt cx="812800" cy="812800"/>
            </a:xfrm>
          </p:grpSpPr>
          <p:sp>
            <p:nvSpPr>
              <p:cNvPr id="47" name="Freeform 4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A83F"/>
              </a:solidFill>
            </p:spPr>
            <p:txBody>
              <a:bodyPr/>
              <a:lstStyle/>
              <a:p>
                <a:endParaRPr lang="en-GB"/>
              </a:p>
            </p:txBody>
          </p:sp>
          <p:sp>
            <p:nvSpPr>
              <p:cNvPr id="48" name="TextBox 48"/>
              <p:cNvSpPr txBox="1"/>
              <p:nvPr/>
            </p:nvSpPr>
            <p:spPr>
              <a:xfrm>
                <a:off x="76200" y="38100"/>
                <a:ext cx="660400" cy="698500"/>
              </a:xfrm>
              <a:prstGeom prst="rect">
                <a:avLst/>
              </a:prstGeom>
            </p:spPr>
            <p:txBody>
              <a:bodyPr lIns="50800" tIns="50800" rIns="50800" bIns="50800" rtlCol="0" anchor="ctr"/>
              <a:lstStyle/>
              <a:p>
                <a:pPr algn="ctr">
                  <a:lnSpc>
                    <a:spcPts val="2100"/>
                  </a:lnSpc>
                </a:pPr>
                <a:endParaRPr/>
              </a:p>
            </p:txBody>
          </p:sp>
        </p:grpSp>
        <p:grpSp>
          <p:nvGrpSpPr>
            <p:cNvPr id="49" name="Group 49"/>
            <p:cNvGrpSpPr/>
            <p:nvPr/>
          </p:nvGrpSpPr>
          <p:grpSpPr>
            <a:xfrm>
              <a:off x="0" y="6870948"/>
              <a:ext cx="136191" cy="136191"/>
              <a:chOff x="0" y="0"/>
              <a:chExt cx="812800" cy="812800"/>
            </a:xfrm>
          </p:grpSpPr>
          <p:sp>
            <p:nvSpPr>
              <p:cNvPr id="50" name="Freeform 5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A83F"/>
              </a:solidFill>
            </p:spPr>
            <p:txBody>
              <a:bodyPr/>
              <a:lstStyle/>
              <a:p>
                <a:endParaRPr lang="en-GB"/>
              </a:p>
            </p:txBody>
          </p:sp>
          <p:sp>
            <p:nvSpPr>
              <p:cNvPr id="51" name="TextBox 51"/>
              <p:cNvSpPr txBox="1"/>
              <p:nvPr/>
            </p:nvSpPr>
            <p:spPr>
              <a:xfrm>
                <a:off x="76200" y="38100"/>
                <a:ext cx="660400" cy="698500"/>
              </a:xfrm>
              <a:prstGeom prst="rect">
                <a:avLst/>
              </a:prstGeom>
            </p:spPr>
            <p:txBody>
              <a:bodyPr lIns="50800" tIns="50800" rIns="50800" bIns="50800" rtlCol="0" anchor="ctr"/>
              <a:lstStyle/>
              <a:p>
                <a:pPr algn="ctr">
                  <a:lnSpc>
                    <a:spcPts val="2100"/>
                  </a:lnSpc>
                </a:pPr>
                <a:endParaRPr/>
              </a:p>
            </p:txBody>
          </p:sp>
        </p:grpSp>
      </p:grpSp>
      <p:graphicFrame>
        <p:nvGraphicFramePr>
          <p:cNvPr id="20" name="Table 20"/>
          <p:cNvGraphicFramePr>
            <a:graphicFrameLocks noGrp="1"/>
          </p:cNvGraphicFramePr>
          <p:nvPr>
            <p:extLst>
              <p:ext uri="{D42A27DB-BD31-4B8C-83A1-F6EECF244321}">
                <p14:modId xmlns:p14="http://schemas.microsoft.com/office/powerpoint/2010/main" val="4074283579"/>
              </p:ext>
            </p:extLst>
          </p:nvPr>
        </p:nvGraphicFramePr>
        <p:xfrm>
          <a:off x="4432300" y="1524534"/>
          <a:ext cx="5496315" cy="5800859"/>
        </p:xfrm>
        <a:graphic>
          <a:graphicData uri="http://schemas.openxmlformats.org/drawingml/2006/table">
            <a:tbl>
              <a:tblPr/>
              <a:tblGrid>
                <a:gridCol w="1397022">
                  <a:extLst>
                    <a:ext uri="{9D8B030D-6E8A-4147-A177-3AD203B41FA5}">
                      <a16:colId xmlns:a16="http://schemas.microsoft.com/office/drawing/2014/main" val="20000"/>
                    </a:ext>
                  </a:extLst>
                </a:gridCol>
                <a:gridCol w="4099293">
                  <a:extLst>
                    <a:ext uri="{9D8B030D-6E8A-4147-A177-3AD203B41FA5}">
                      <a16:colId xmlns:a16="http://schemas.microsoft.com/office/drawing/2014/main" val="20001"/>
                    </a:ext>
                  </a:extLst>
                </a:gridCol>
              </a:tblGrid>
              <a:tr h="576049">
                <a:tc>
                  <a:txBody>
                    <a:bodyPr/>
                    <a:lstStyle/>
                    <a:p>
                      <a:pPr algn="l">
                        <a:lnSpc>
                          <a:spcPts val="1320"/>
                        </a:lnSpc>
                        <a:defRPr/>
                      </a:pPr>
                      <a:r>
                        <a:rPr lang="en-US" sz="1100">
                          <a:solidFill>
                            <a:srgbClr val="000000"/>
                          </a:solidFill>
                          <a:latin typeface="Montserrat"/>
                          <a:ea typeface="Montserrat"/>
                          <a:cs typeface="Montserrat"/>
                          <a:sym typeface="Montserrat"/>
                        </a:rPr>
                        <a:t>12:00 – 12:30 </a:t>
                      </a:r>
                      <a:endParaRPr lang="en-US" sz="1100"/>
                    </a:p>
                    <a:p>
                      <a:pPr algn="l">
                        <a:lnSpc>
                          <a:spcPts val="1320"/>
                        </a:lnSpc>
                      </a:pPr>
                      <a:r>
                        <a:rPr lang="en-US" sz="1100">
                          <a:solidFill>
                            <a:srgbClr val="000000"/>
                          </a:solidFill>
                          <a:latin typeface="Montserrat"/>
                          <a:ea typeface="Montserrat"/>
                          <a:cs typeface="Montserrat"/>
                          <a:sym typeface="Montserrat"/>
                        </a:rPr>
                        <a:t>12:30 – 12:55</a:t>
                      </a:r>
                    </a:p>
                  </a:txBody>
                  <a:tcPr marL="76200" marR="76200" marT="76200" marB="76200">
                    <a:lnL w="0" cap="flat" cmpd="sng" algn="ctr">
                      <a:solidFill>
                        <a:srgbClr val="F8EDE8"/>
                      </a:solidFill>
                      <a:prstDash val="solid"/>
                      <a:round/>
                      <a:headEnd type="none" w="med" len="med"/>
                      <a:tailEnd type="none" w="med" len="med"/>
                    </a:lnL>
                    <a:lnR w="0" cap="flat" cmpd="sng" algn="ctr">
                      <a:solidFill>
                        <a:srgbClr val="F8EDE8"/>
                      </a:solidFill>
                      <a:prstDash val="solid"/>
                      <a:round/>
                      <a:headEnd type="none" w="med" len="med"/>
                      <a:tailEnd type="none" w="med" len="med"/>
                    </a:lnR>
                    <a:lnT w="0" cap="flat" cmpd="sng" algn="ctr">
                      <a:solidFill>
                        <a:srgbClr val="F8EDE8"/>
                      </a:solidFill>
                      <a:prstDash val="solid"/>
                      <a:round/>
                      <a:headEnd type="none" w="med" len="med"/>
                      <a:tailEnd type="none" w="med" len="med"/>
                    </a:lnT>
                    <a:lnB w="0" cap="flat" cmpd="sng" algn="ctr">
                      <a:solidFill>
                        <a:srgbClr val="F8EDE8"/>
                      </a:solidFill>
                      <a:prstDash val="solid"/>
                      <a:round/>
                      <a:headEnd type="none" w="med" len="med"/>
                      <a:tailEnd type="none" w="med" len="med"/>
                    </a:lnB>
                  </a:tcPr>
                </a:tc>
                <a:tc>
                  <a:txBody>
                    <a:bodyPr/>
                    <a:lstStyle/>
                    <a:p>
                      <a:pPr algn="l">
                        <a:lnSpc>
                          <a:spcPts val="1210"/>
                        </a:lnSpc>
                        <a:defRPr/>
                      </a:pPr>
                      <a:r>
                        <a:rPr lang="en-US" sz="1100" dirty="0">
                          <a:solidFill>
                            <a:srgbClr val="000000"/>
                          </a:solidFill>
                          <a:latin typeface="Montserrat"/>
                          <a:ea typeface="Montserrat"/>
                          <a:cs typeface="Montserrat"/>
                          <a:sym typeface="Montserrat"/>
                        </a:rPr>
                        <a:t>Registration</a:t>
                      </a:r>
                      <a:endParaRPr lang="en-US" sz="1100" dirty="0"/>
                    </a:p>
                    <a:p>
                      <a:pPr algn="l">
                        <a:lnSpc>
                          <a:spcPts val="1210"/>
                        </a:lnSpc>
                      </a:pPr>
                      <a:r>
                        <a:rPr lang="en-US" sz="1100" dirty="0">
                          <a:solidFill>
                            <a:srgbClr val="000000"/>
                          </a:solidFill>
                          <a:latin typeface="Montserrat"/>
                          <a:ea typeface="Montserrat"/>
                          <a:cs typeface="Montserrat"/>
                          <a:sym typeface="Montserrat"/>
                        </a:rPr>
                        <a:t>Business meeting – </a:t>
                      </a:r>
                      <a:r>
                        <a:rPr lang="en-US" sz="1100" dirty="0" err="1">
                          <a:solidFill>
                            <a:srgbClr val="000000"/>
                          </a:solidFill>
                          <a:latin typeface="Montserrat"/>
                          <a:ea typeface="Montserrat"/>
                          <a:cs typeface="Montserrat"/>
                          <a:sym typeface="Montserrat"/>
                        </a:rPr>
                        <a:t>PharmTox</a:t>
                      </a:r>
                      <a:r>
                        <a:rPr lang="en-US" sz="1100" dirty="0">
                          <a:solidFill>
                            <a:srgbClr val="000000"/>
                          </a:solidFill>
                          <a:latin typeface="Montserrat"/>
                          <a:ea typeface="Montserrat"/>
                          <a:cs typeface="Montserrat"/>
                          <a:sym typeface="Montserrat"/>
                        </a:rPr>
                        <a:t> section members</a:t>
                      </a:r>
                    </a:p>
                  </a:txBody>
                  <a:tcPr marL="76200" marR="76200" marT="76200" marB="76200">
                    <a:lnL w="0" cap="flat" cmpd="sng" algn="ctr">
                      <a:solidFill>
                        <a:srgbClr val="F8EDE8"/>
                      </a:solidFill>
                      <a:prstDash val="solid"/>
                      <a:round/>
                      <a:headEnd type="none" w="med" len="med"/>
                      <a:tailEnd type="none" w="med" len="med"/>
                    </a:lnL>
                    <a:lnR w="0" cap="flat" cmpd="sng" algn="ctr">
                      <a:solidFill>
                        <a:srgbClr val="F8EDE8"/>
                      </a:solidFill>
                      <a:prstDash val="solid"/>
                      <a:round/>
                      <a:headEnd type="none" w="med" len="med"/>
                      <a:tailEnd type="none" w="med" len="med"/>
                    </a:lnR>
                    <a:lnT w="0" cap="flat" cmpd="sng" algn="ctr">
                      <a:solidFill>
                        <a:srgbClr val="F8EDE8"/>
                      </a:solidFill>
                      <a:prstDash val="solid"/>
                      <a:round/>
                      <a:headEnd type="none" w="med" len="med"/>
                      <a:tailEnd type="none" w="med" len="med"/>
                    </a:lnT>
                    <a:lnB w="0" cap="flat" cmpd="sng" algn="ctr">
                      <a:solidFill>
                        <a:srgbClr val="F8EDE8"/>
                      </a:solidFill>
                      <a:prstDash val="solid"/>
                      <a:round/>
                      <a:headEnd type="none" w="med" len="med"/>
                      <a:tailEnd type="none" w="med" len="med"/>
                    </a:lnB>
                  </a:tcPr>
                </a:tc>
                <a:extLst>
                  <a:ext uri="{0D108BD9-81ED-4DB2-BD59-A6C34878D82A}">
                    <a16:rowId xmlns:a16="http://schemas.microsoft.com/office/drawing/2014/main" val="10000"/>
                  </a:ext>
                </a:extLst>
              </a:tr>
              <a:tr h="487421">
                <a:tc>
                  <a:txBody>
                    <a:bodyPr/>
                    <a:lstStyle/>
                    <a:p>
                      <a:pPr marL="0" lvl="0" indent="0" algn="l">
                        <a:lnSpc>
                          <a:spcPts val="1320"/>
                        </a:lnSpc>
                        <a:defRPr/>
                      </a:pPr>
                      <a:r>
                        <a:rPr lang="en-US" sz="1100">
                          <a:solidFill>
                            <a:srgbClr val="000000"/>
                          </a:solidFill>
                          <a:latin typeface="Montserrat"/>
                          <a:ea typeface="Montserrat"/>
                          <a:cs typeface="Montserrat"/>
                          <a:sym typeface="Montserrat"/>
                        </a:rPr>
                        <a:t>12:55 – 13:00</a:t>
                      </a:r>
                      <a:endParaRPr lang="en-US" sz="1100"/>
                    </a:p>
                  </a:txBody>
                  <a:tcPr marL="76200" marR="76200" marT="76200" marB="76200">
                    <a:lnL w="0" cap="flat" cmpd="sng" algn="ctr">
                      <a:solidFill>
                        <a:srgbClr val="F8EDE8"/>
                      </a:solidFill>
                      <a:prstDash val="solid"/>
                      <a:round/>
                      <a:headEnd type="none" w="med" len="med"/>
                      <a:tailEnd type="none" w="med" len="med"/>
                    </a:lnL>
                    <a:lnR w="0" cap="flat" cmpd="sng" algn="ctr">
                      <a:solidFill>
                        <a:srgbClr val="F8EDE8"/>
                      </a:solidFill>
                      <a:prstDash val="solid"/>
                      <a:round/>
                      <a:headEnd type="none" w="med" len="med"/>
                      <a:tailEnd type="none" w="med" len="med"/>
                    </a:lnR>
                    <a:lnT w="0" cap="flat" cmpd="sng" algn="ctr">
                      <a:solidFill>
                        <a:srgbClr val="F8EDE8"/>
                      </a:solidFill>
                      <a:prstDash val="solid"/>
                      <a:round/>
                      <a:headEnd type="none" w="med" len="med"/>
                      <a:tailEnd type="none" w="med" len="med"/>
                    </a:lnT>
                    <a:lnB w="0" cap="flat" cmpd="sng" algn="ctr">
                      <a:solidFill>
                        <a:srgbClr val="F8EDE8"/>
                      </a:solidFill>
                      <a:prstDash val="solid"/>
                      <a:round/>
                      <a:headEnd type="none" w="med" len="med"/>
                      <a:tailEnd type="none" w="med" len="med"/>
                    </a:lnB>
                  </a:tcPr>
                </a:tc>
                <a:tc>
                  <a:txBody>
                    <a:bodyPr/>
                    <a:lstStyle/>
                    <a:p>
                      <a:pPr marL="0" lvl="0" indent="0" algn="l">
                        <a:lnSpc>
                          <a:spcPts val="1210"/>
                        </a:lnSpc>
                        <a:defRPr/>
                      </a:pPr>
                      <a:r>
                        <a:rPr lang="en-US" sz="1100" dirty="0">
                          <a:solidFill>
                            <a:srgbClr val="000000"/>
                          </a:solidFill>
                          <a:latin typeface="Montserrat"/>
                          <a:ea typeface="Montserrat"/>
                          <a:cs typeface="Montserrat"/>
                          <a:sym typeface="Montserrat"/>
                        </a:rPr>
                        <a:t>Opening</a:t>
                      </a:r>
                      <a:endParaRPr lang="en-US" sz="1100" dirty="0"/>
                    </a:p>
                  </a:txBody>
                  <a:tcPr marL="76200" marR="76200" marT="76200" marB="76200">
                    <a:lnL w="0" cap="flat" cmpd="sng" algn="ctr">
                      <a:solidFill>
                        <a:srgbClr val="F8EDE8"/>
                      </a:solidFill>
                      <a:prstDash val="solid"/>
                      <a:round/>
                      <a:headEnd type="none" w="med" len="med"/>
                      <a:tailEnd type="none" w="med" len="med"/>
                    </a:lnL>
                    <a:lnR w="0" cap="flat" cmpd="sng" algn="ctr">
                      <a:solidFill>
                        <a:srgbClr val="F8EDE8"/>
                      </a:solidFill>
                      <a:prstDash val="solid"/>
                      <a:round/>
                      <a:headEnd type="none" w="med" len="med"/>
                      <a:tailEnd type="none" w="med" len="med"/>
                    </a:lnR>
                    <a:lnT w="0" cap="flat" cmpd="sng" algn="ctr">
                      <a:solidFill>
                        <a:srgbClr val="F8EDE8"/>
                      </a:solidFill>
                      <a:prstDash val="solid"/>
                      <a:round/>
                      <a:headEnd type="none" w="med" len="med"/>
                      <a:tailEnd type="none" w="med" len="med"/>
                    </a:lnT>
                    <a:lnB w="0" cap="flat" cmpd="sng" algn="ctr">
                      <a:solidFill>
                        <a:srgbClr val="F8EDE8"/>
                      </a:solidFill>
                      <a:prstDash val="solid"/>
                      <a:round/>
                      <a:headEnd type="none" w="med" len="med"/>
                      <a:tailEnd type="none" w="med" len="med"/>
                    </a:lnB>
                  </a:tcPr>
                </a:tc>
                <a:extLst>
                  <a:ext uri="{0D108BD9-81ED-4DB2-BD59-A6C34878D82A}">
                    <a16:rowId xmlns:a16="http://schemas.microsoft.com/office/drawing/2014/main" val="10001"/>
                  </a:ext>
                </a:extLst>
              </a:tr>
              <a:tr h="685800">
                <a:tc>
                  <a:txBody>
                    <a:bodyPr/>
                    <a:lstStyle/>
                    <a:p>
                      <a:pPr marL="0" lvl="0" indent="0" algn="l">
                        <a:lnSpc>
                          <a:spcPts val="1320"/>
                        </a:lnSpc>
                        <a:defRPr/>
                      </a:pPr>
                      <a:r>
                        <a:rPr lang="en-US" sz="1100" u="none" strike="noStrike">
                          <a:solidFill>
                            <a:srgbClr val="000000"/>
                          </a:solidFill>
                          <a:latin typeface="Montserrat"/>
                          <a:ea typeface="Montserrat"/>
                          <a:cs typeface="Montserrat"/>
                          <a:sym typeface="Montserrat"/>
                        </a:rPr>
                        <a:t>13:00 – 13:35</a:t>
                      </a:r>
                      <a:endParaRPr lang="en-US" sz="1100"/>
                    </a:p>
                  </a:txBody>
                  <a:tcPr marL="76200" marR="76200" marT="76200" marB="76200">
                    <a:lnL w="0" cap="flat" cmpd="sng" algn="ctr">
                      <a:solidFill>
                        <a:srgbClr val="F8EDE8"/>
                      </a:solidFill>
                      <a:prstDash val="solid"/>
                      <a:round/>
                      <a:headEnd type="none" w="med" len="med"/>
                      <a:tailEnd type="none" w="med" len="med"/>
                    </a:lnL>
                    <a:lnR w="0" cap="flat" cmpd="sng" algn="ctr">
                      <a:solidFill>
                        <a:srgbClr val="F8EDE8"/>
                      </a:solidFill>
                      <a:prstDash val="solid"/>
                      <a:round/>
                      <a:headEnd type="none" w="med" len="med"/>
                      <a:tailEnd type="none" w="med" len="med"/>
                    </a:lnR>
                    <a:lnT w="0" cap="flat" cmpd="sng" algn="ctr">
                      <a:solidFill>
                        <a:srgbClr val="F8EDE8"/>
                      </a:solidFill>
                      <a:prstDash val="solid"/>
                      <a:round/>
                      <a:headEnd type="none" w="med" len="med"/>
                      <a:tailEnd type="none" w="med" len="med"/>
                    </a:lnT>
                    <a:lnB w="0" cap="flat" cmpd="sng" algn="ctr">
                      <a:solidFill>
                        <a:srgbClr val="F8EDE8"/>
                      </a:solidFill>
                      <a:prstDash val="solid"/>
                      <a:round/>
                      <a:headEnd type="none" w="med" len="med"/>
                      <a:tailEnd type="none" w="med" len="med"/>
                    </a:lnB>
                  </a:tcPr>
                </a:tc>
                <a:tc>
                  <a:txBody>
                    <a:bodyPr/>
                    <a:lstStyle/>
                    <a:p>
                      <a:pPr marL="0" lvl="0" indent="0" algn="l">
                        <a:lnSpc>
                          <a:spcPts val="1210"/>
                        </a:lnSpc>
                        <a:defRPr/>
                      </a:pPr>
                      <a:r>
                        <a:rPr lang="en-US" sz="1100" b="1" u="none" strike="noStrike" dirty="0">
                          <a:solidFill>
                            <a:srgbClr val="000000"/>
                          </a:solidFill>
                          <a:latin typeface="Montserrat Bold"/>
                          <a:ea typeface="Montserrat Bold"/>
                          <a:cs typeface="Montserrat Bold"/>
                          <a:sym typeface="Montserrat Bold"/>
                        </a:rPr>
                        <a:t>Presentation 1: </a:t>
                      </a:r>
                      <a:r>
                        <a:rPr lang="en-US" sz="1100" u="none" strike="noStrike" dirty="0">
                          <a:solidFill>
                            <a:srgbClr val="000000"/>
                          </a:solidFill>
                          <a:latin typeface="Montserrat"/>
                          <a:ea typeface="Montserrat"/>
                          <a:cs typeface="Montserrat"/>
                          <a:sym typeface="Montserrat"/>
                        </a:rPr>
                        <a:t>Regulatory considerations in non‑clinical development of new medicines. </a:t>
                      </a:r>
                      <a:endParaRPr lang="en-US" sz="1100" dirty="0"/>
                    </a:p>
                    <a:p>
                      <a:pPr marL="0" lvl="0" indent="0" algn="l">
                        <a:lnSpc>
                          <a:spcPts val="1210"/>
                        </a:lnSpc>
                      </a:pPr>
                      <a:r>
                        <a:rPr lang="en-US" sz="1100" i="1" u="none" strike="noStrike" dirty="0">
                          <a:solidFill>
                            <a:srgbClr val="48A83F"/>
                          </a:solidFill>
                          <a:latin typeface="Montserrat Italics"/>
                          <a:ea typeface="Montserrat Italics"/>
                          <a:cs typeface="Montserrat Italics"/>
                          <a:sym typeface="Montserrat Italics"/>
                        </a:rPr>
                        <a:t>Charlotte de Wolf, DVM, PhD, CBG</a:t>
                      </a:r>
                    </a:p>
                  </a:txBody>
                  <a:tcPr marL="76200" marR="76200" marT="76200" marB="76200">
                    <a:lnL w="0" cap="flat" cmpd="sng" algn="ctr">
                      <a:solidFill>
                        <a:srgbClr val="F8EDE8"/>
                      </a:solidFill>
                      <a:prstDash val="solid"/>
                      <a:round/>
                      <a:headEnd type="none" w="med" len="med"/>
                      <a:tailEnd type="none" w="med" len="med"/>
                    </a:lnL>
                    <a:lnR w="0" cap="flat" cmpd="sng" algn="ctr">
                      <a:solidFill>
                        <a:srgbClr val="F8EDE8"/>
                      </a:solidFill>
                      <a:prstDash val="solid"/>
                      <a:round/>
                      <a:headEnd type="none" w="med" len="med"/>
                      <a:tailEnd type="none" w="med" len="med"/>
                    </a:lnR>
                    <a:lnT w="0" cap="flat" cmpd="sng" algn="ctr">
                      <a:solidFill>
                        <a:srgbClr val="F8EDE8"/>
                      </a:solidFill>
                      <a:prstDash val="solid"/>
                      <a:round/>
                      <a:headEnd type="none" w="med" len="med"/>
                      <a:tailEnd type="none" w="med" len="med"/>
                    </a:lnT>
                    <a:lnB w="0" cap="flat" cmpd="sng" algn="ctr">
                      <a:solidFill>
                        <a:srgbClr val="F8EDE8"/>
                      </a:solidFill>
                      <a:prstDash val="solid"/>
                      <a:round/>
                      <a:headEnd type="none" w="med" len="med"/>
                      <a:tailEnd type="none" w="med" len="med"/>
                    </a:lnB>
                  </a:tcPr>
                </a:tc>
                <a:extLst>
                  <a:ext uri="{0D108BD9-81ED-4DB2-BD59-A6C34878D82A}">
                    <a16:rowId xmlns:a16="http://schemas.microsoft.com/office/drawing/2014/main" val="10002"/>
                  </a:ext>
                </a:extLst>
              </a:tr>
              <a:tr h="708109">
                <a:tc>
                  <a:txBody>
                    <a:bodyPr/>
                    <a:lstStyle/>
                    <a:p>
                      <a:pPr marL="0" lvl="0" indent="0" algn="l">
                        <a:lnSpc>
                          <a:spcPts val="1320"/>
                        </a:lnSpc>
                        <a:defRPr/>
                      </a:pPr>
                      <a:r>
                        <a:rPr lang="en-US" sz="1100" u="none" strike="noStrike">
                          <a:solidFill>
                            <a:srgbClr val="000000"/>
                          </a:solidFill>
                          <a:latin typeface="Montserrat"/>
                          <a:ea typeface="Montserrat"/>
                          <a:cs typeface="Montserrat"/>
                          <a:sym typeface="Montserrat"/>
                        </a:rPr>
                        <a:t>13:35 – 14:10</a:t>
                      </a:r>
                      <a:endParaRPr lang="en-US" sz="1100"/>
                    </a:p>
                  </a:txBody>
                  <a:tcPr marL="76200" marR="76200" marT="76200" marB="76200">
                    <a:lnL w="0" cap="flat" cmpd="sng" algn="ctr">
                      <a:solidFill>
                        <a:srgbClr val="F8EDE8"/>
                      </a:solidFill>
                      <a:prstDash val="solid"/>
                      <a:round/>
                      <a:headEnd type="none" w="med" len="med"/>
                      <a:tailEnd type="none" w="med" len="med"/>
                    </a:lnL>
                    <a:lnR w="0" cap="flat" cmpd="sng" algn="ctr">
                      <a:solidFill>
                        <a:srgbClr val="F8EDE8"/>
                      </a:solidFill>
                      <a:prstDash val="solid"/>
                      <a:round/>
                      <a:headEnd type="none" w="med" len="med"/>
                      <a:tailEnd type="none" w="med" len="med"/>
                    </a:lnR>
                    <a:lnT w="0" cap="flat" cmpd="sng" algn="ctr">
                      <a:solidFill>
                        <a:srgbClr val="F8EDE8"/>
                      </a:solidFill>
                      <a:prstDash val="solid"/>
                      <a:round/>
                      <a:headEnd type="none" w="med" len="med"/>
                      <a:tailEnd type="none" w="med" len="med"/>
                    </a:lnT>
                    <a:lnB w="0" cap="flat" cmpd="sng" algn="ctr">
                      <a:solidFill>
                        <a:srgbClr val="F8EDE8"/>
                      </a:solidFill>
                      <a:prstDash val="solid"/>
                      <a:round/>
                      <a:headEnd type="none" w="med" len="med"/>
                      <a:tailEnd type="none" w="med" len="med"/>
                    </a:lnB>
                  </a:tcPr>
                </a:tc>
                <a:tc>
                  <a:txBody>
                    <a:bodyPr/>
                    <a:lstStyle/>
                    <a:p>
                      <a:pPr marL="0" lvl="0" indent="0" algn="l">
                        <a:lnSpc>
                          <a:spcPts val="1210"/>
                        </a:lnSpc>
                        <a:defRPr/>
                      </a:pPr>
                      <a:r>
                        <a:rPr lang="en-US" sz="1100" b="1" u="none" strike="noStrike" dirty="0">
                          <a:solidFill>
                            <a:srgbClr val="000000"/>
                          </a:solidFill>
                          <a:latin typeface="Montserrat Bold"/>
                          <a:ea typeface="Montserrat Bold"/>
                          <a:cs typeface="Montserrat Bold"/>
                          <a:sym typeface="Montserrat Bold"/>
                        </a:rPr>
                        <a:t>Presentation 2: </a:t>
                      </a:r>
                      <a:r>
                        <a:rPr lang="en-US" sz="1100" u="none" strike="noStrike" dirty="0">
                          <a:solidFill>
                            <a:srgbClr val="000000"/>
                          </a:solidFill>
                          <a:latin typeface="Montserrat"/>
                          <a:ea typeface="Montserrat"/>
                          <a:cs typeface="Montserrat"/>
                          <a:sym typeface="Montserrat"/>
                        </a:rPr>
                        <a:t>Insights in non‑clinical development of AAV gene therapies. </a:t>
                      </a:r>
                      <a:endParaRPr lang="en-US" sz="1100" dirty="0"/>
                    </a:p>
                    <a:p>
                      <a:pPr marL="0" lvl="0" indent="0" algn="l">
                        <a:lnSpc>
                          <a:spcPts val="1210"/>
                        </a:lnSpc>
                      </a:pPr>
                      <a:r>
                        <a:rPr lang="en-US" sz="1100" i="1" u="none" strike="noStrike" dirty="0">
                          <a:solidFill>
                            <a:srgbClr val="48A83F"/>
                          </a:solidFill>
                          <a:latin typeface="Montserrat Italics"/>
                          <a:ea typeface="Montserrat Italics"/>
                          <a:cs typeface="Montserrat Italics"/>
                          <a:sym typeface="Montserrat Italics"/>
                        </a:rPr>
                        <a:t>Liesbeth </a:t>
                      </a:r>
                      <a:r>
                        <a:rPr lang="en-US" sz="1100" i="1" u="none" strike="noStrike" dirty="0" err="1">
                          <a:solidFill>
                            <a:srgbClr val="48A83F"/>
                          </a:solidFill>
                          <a:latin typeface="Montserrat Italics"/>
                          <a:ea typeface="Montserrat Italics"/>
                          <a:cs typeface="Montserrat Italics"/>
                          <a:sym typeface="Montserrat Italics"/>
                        </a:rPr>
                        <a:t>Heijink</a:t>
                      </a:r>
                      <a:r>
                        <a:rPr lang="en-US" sz="1100" i="1" u="none" strike="noStrike" dirty="0">
                          <a:solidFill>
                            <a:srgbClr val="48A83F"/>
                          </a:solidFill>
                          <a:latin typeface="Montserrat Italics"/>
                          <a:ea typeface="Montserrat Italics"/>
                          <a:cs typeface="Montserrat Italics"/>
                          <a:sym typeface="Montserrat Italics"/>
                        </a:rPr>
                        <a:t>, PhD, </a:t>
                      </a:r>
                      <a:r>
                        <a:rPr lang="en-US" sz="1100" i="1" u="none" strike="noStrike" dirty="0" err="1">
                          <a:solidFill>
                            <a:srgbClr val="48A83F"/>
                          </a:solidFill>
                          <a:latin typeface="Montserrat Italics"/>
                          <a:ea typeface="Montserrat Italics"/>
                          <a:cs typeface="Montserrat Italics"/>
                          <a:sym typeface="Montserrat Italics"/>
                        </a:rPr>
                        <a:t>ToxWise</a:t>
                      </a:r>
                      <a:r>
                        <a:rPr lang="en-US" sz="1100" i="1" u="none" strike="noStrike" dirty="0">
                          <a:solidFill>
                            <a:srgbClr val="48A83F"/>
                          </a:solidFill>
                          <a:latin typeface="Montserrat Italics"/>
                          <a:ea typeface="Montserrat Italics"/>
                          <a:cs typeface="Montserrat Italics"/>
                          <a:sym typeface="Montserrat Italics"/>
                        </a:rPr>
                        <a:t> Nonclinical Consulting </a:t>
                      </a:r>
                    </a:p>
                  </a:txBody>
                  <a:tcPr marL="76200" marR="76200" marT="76200" marB="76200">
                    <a:lnL w="0" cap="flat" cmpd="sng" algn="ctr">
                      <a:solidFill>
                        <a:srgbClr val="F8EDE8"/>
                      </a:solidFill>
                      <a:prstDash val="solid"/>
                      <a:round/>
                      <a:headEnd type="none" w="med" len="med"/>
                      <a:tailEnd type="none" w="med" len="med"/>
                    </a:lnL>
                    <a:lnR w="0" cap="flat" cmpd="sng" algn="ctr">
                      <a:solidFill>
                        <a:srgbClr val="F8EDE8"/>
                      </a:solidFill>
                      <a:prstDash val="solid"/>
                      <a:round/>
                      <a:headEnd type="none" w="med" len="med"/>
                      <a:tailEnd type="none" w="med" len="med"/>
                    </a:lnR>
                    <a:lnT w="0" cap="flat" cmpd="sng" algn="ctr">
                      <a:solidFill>
                        <a:srgbClr val="F8EDE8"/>
                      </a:solidFill>
                      <a:prstDash val="solid"/>
                      <a:round/>
                      <a:headEnd type="none" w="med" len="med"/>
                      <a:tailEnd type="none" w="med" len="med"/>
                    </a:lnT>
                    <a:lnB w="0" cap="flat" cmpd="sng" algn="ctr">
                      <a:solidFill>
                        <a:srgbClr val="F8EDE8"/>
                      </a:solidFill>
                      <a:prstDash val="solid"/>
                      <a:round/>
                      <a:headEnd type="none" w="med" len="med"/>
                      <a:tailEnd type="none" w="med" len="med"/>
                    </a:lnB>
                  </a:tcPr>
                </a:tc>
                <a:extLst>
                  <a:ext uri="{0D108BD9-81ED-4DB2-BD59-A6C34878D82A}">
                    <a16:rowId xmlns:a16="http://schemas.microsoft.com/office/drawing/2014/main" val="10003"/>
                  </a:ext>
                </a:extLst>
              </a:tr>
              <a:tr h="447880">
                <a:tc>
                  <a:txBody>
                    <a:bodyPr/>
                    <a:lstStyle/>
                    <a:p>
                      <a:pPr marL="0" lvl="0" indent="0" algn="l">
                        <a:lnSpc>
                          <a:spcPts val="1320"/>
                        </a:lnSpc>
                        <a:defRPr/>
                      </a:pPr>
                      <a:r>
                        <a:rPr lang="en-US" sz="1100" u="none" strike="noStrike">
                          <a:solidFill>
                            <a:srgbClr val="000000"/>
                          </a:solidFill>
                          <a:latin typeface="Montserrat"/>
                          <a:ea typeface="Montserrat"/>
                          <a:cs typeface="Montserrat"/>
                          <a:sym typeface="Montserrat"/>
                        </a:rPr>
                        <a:t>14:10 – 14:30</a:t>
                      </a:r>
                      <a:endParaRPr lang="en-US" sz="1100"/>
                    </a:p>
                  </a:txBody>
                  <a:tcPr marL="76200" marR="76200" marT="76200" marB="76200">
                    <a:lnL w="0" cap="flat" cmpd="sng" algn="ctr">
                      <a:solidFill>
                        <a:srgbClr val="F8EDE8"/>
                      </a:solidFill>
                      <a:prstDash val="solid"/>
                      <a:round/>
                      <a:headEnd type="none" w="med" len="med"/>
                      <a:tailEnd type="none" w="med" len="med"/>
                    </a:lnL>
                    <a:lnR w="0" cap="flat" cmpd="sng" algn="ctr">
                      <a:solidFill>
                        <a:srgbClr val="F8EDE8"/>
                      </a:solidFill>
                      <a:prstDash val="solid"/>
                      <a:round/>
                      <a:headEnd type="none" w="med" len="med"/>
                      <a:tailEnd type="none" w="med" len="med"/>
                    </a:lnR>
                    <a:lnT w="0" cap="flat" cmpd="sng" algn="ctr">
                      <a:solidFill>
                        <a:srgbClr val="F8EDE8"/>
                      </a:solidFill>
                      <a:prstDash val="solid"/>
                      <a:round/>
                      <a:headEnd type="none" w="med" len="med"/>
                      <a:tailEnd type="none" w="med" len="med"/>
                    </a:lnT>
                    <a:lnB w="0" cap="flat" cmpd="sng" algn="ctr">
                      <a:solidFill>
                        <a:srgbClr val="F8EDE8"/>
                      </a:solidFill>
                      <a:prstDash val="solid"/>
                      <a:round/>
                      <a:headEnd type="none" w="med" len="med"/>
                      <a:tailEnd type="none" w="med" len="med"/>
                    </a:lnB>
                  </a:tcPr>
                </a:tc>
                <a:tc>
                  <a:txBody>
                    <a:bodyPr/>
                    <a:lstStyle/>
                    <a:p>
                      <a:pPr marL="0" lvl="0" indent="0" algn="l">
                        <a:lnSpc>
                          <a:spcPts val="1210"/>
                        </a:lnSpc>
                        <a:defRPr/>
                      </a:pPr>
                      <a:r>
                        <a:rPr lang="en-US" sz="1100" u="none" strike="noStrike">
                          <a:solidFill>
                            <a:srgbClr val="000000"/>
                          </a:solidFill>
                          <a:latin typeface="Montserrat"/>
                          <a:ea typeface="Montserrat"/>
                          <a:cs typeface="Montserrat"/>
                          <a:sym typeface="Montserrat"/>
                        </a:rPr>
                        <a:t>Break</a:t>
                      </a:r>
                      <a:endParaRPr lang="en-US" sz="1100"/>
                    </a:p>
                  </a:txBody>
                  <a:tcPr marL="76200" marR="76200" marT="76200" marB="76200">
                    <a:lnL w="0" cap="flat" cmpd="sng" algn="ctr">
                      <a:solidFill>
                        <a:srgbClr val="F8EDE8"/>
                      </a:solidFill>
                      <a:prstDash val="solid"/>
                      <a:round/>
                      <a:headEnd type="none" w="med" len="med"/>
                      <a:tailEnd type="none" w="med" len="med"/>
                    </a:lnL>
                    <a:lnR w="0" cap="flat" cmpd="sng" algn="ctr">
                      <a:solidFill>
                        <a:srgbClr val="F8EDE8"/>
                      </a:solidFill>
                      <a:prstDash val="solid"/>
                      <a:round/>
                      <a:headEnd type="none" w="med" len="med"/>
                      <a:tailEnd type="none" w="med" len="med"/>
                    </a:lnR>
                    <a:lnT w="0" cap="flat" cmpd="sng" algn="ctr">
                      <a:solidFill>
                        <a:srgbClr val="F8EDE8"/>
                      </a:solidFill>
                      <a:prstDash val="solid"/>
                      <a:round/>
                      <a:headEnd type="none" w="med" len="med"/>
                      <a:tailEnd type="none" w="med" len="med"/>
                    </a:lnT>
                    <a:lnB w="0" cap="flat" cmpd="sng" algn="ctr">
                      <a:solidFill>
                        <a:srgbClr val="F8EDE8"/>
                      </a:solidFill>
                      <a:prstDash val="solid"/>
                      <a:round/>
                      <a:headEnd type="none" w="med" len="med"/>
                      <a:tailEnd type="none" w="med" len="med"/>
                    </a:lnB>
                  </a:tcPr>
                </a:tc>
                <a:extLst>
                  <a:ext uri="{0D108BD9-81ED-4DB2-BD59-A6C34878D82A}">
                    <a16:rowId xmlns:a16="http://schemas.microsoft.com/office/drawing/2014/main" val="10004"/>
                  </a:ext>
                </a:extLst>
              </a:tr>
              <a:tr h="685800">
                <a:tc>
                  <a:txBody>
                    <a:bodyPr/>
                    <a:lstStyle/>
                    <a:p>
                      <a:pPr marL="0" lvl="0" indent="0" algn="l">
                        <a:lnSpc>
                          <a:spcPts val="1320"/>
                        </a:lnSpc>
                        <a:defRPr/>
                      </a:pPr>
                      <a:r>
                        <a:rPr lang="en-US" sz="1100">
                          <a:solidFill>
                            <a:srgbClr val="000000"/>
                          </a:solidFill>
                          <a:latin typeface="Montserrat"/>
                          <a:ea typeface="Montserrat"/>
                          <a:cs typeface="Montserrat"/>
                          <a:sym typeface="Montserrat"/>
                        </a:rPr>
                        <a:t>14:30 – 15:05</a:t>
                      </a:r>
                      <a:endParaRPr lang="en-US" sz="1100"/>
                    </a:p>
                  </a:txBody>
                  <a:tcPr marL="76200" marR="76200" marT="76200" marB="76200">
                    <a:lnL w="0" cap="flat" cmpd="sng" algn="ctr">
                      <a:solidFill>
                        <a:srgbClr val="F8EDE8"/>
                      </a:solidFill>
                      <a:prstDash val="solid"/>
                      <a:round/>
                      <a:headEnd type="none" w="med" len="med"/>
                      <a:tailEnd type="none" w="med" len="med"/>
                    </a:lnL>
                    <a:lnR w="0" cap="flat" cmpd="sng" algn="ctr">
                      <a:solidFill>
                        <a:srgbClr val="F8EDE8"/>
                      </a:solidFill>
                      <a:prstDash val="solid"/>
                      <a:round/>
                      <a:headEnd type="none" w="med" len="med"/>
                      <a:tailEnd type="none" w="med" len="med"/>
                    </a:lnR>
                    <a:lnT w="0" cap="flat" cmpd="sng" algn="ctr">
                      <a:solidFill>
                        <a:srgbClr val="F8EDE8"/>
                      </a:solidFill>
                      <a:prstDash val="solid"/>
                      <a:round/>
                      <a:headEnd type="none" w="med" len="med"/>
                      <a:tailEnd type="none" w="med" len="med"/>
                    </a:lnT>
                    <a:lnB w="0" cap="flat" cmpd="sng" algn="ctr">
                      <a:solidFill>
                        <a:srgbClr val="F8EDE8"/>
                      </a:solidFill>
                      <a:prstDash val="solid"/>
                      <a:round/>
                      <a:headEnd type="none" w="med" len="med"/>
                      <a:tailEnd type="none" w="med" len="med"/>
                    </a:lnB>
                  </a:tcPr>
                </a:tc>
                <a:tc>
                  <a:txBody>
                    <a:bodyPr/>
                    <a:lstStyle/>
                    <a:p>
                      <a:pPr algn="l">
                        <a:lnSpc>
                          <a:spcPts val="1210"/>
                        </a:lnSpc>
                        <a:defRPr/>
                      </a:pPr>
                      <a:r>
                        <a:rPr lang="en-US" sz="1100" b="1">
                          <a:solidFill>
                            <a:srgbClr val="000000"/>
                          </a:solidFill>
                          <a:latin typeface="Montserrat Bold"/>
                          <a:ea typeface="Montserrat Bold"/>
                          <a:cs typeface="Montserrat Bold"/>
                          <a:sym typeface="Montserrat Bold"/>
                        </a:rPr>
                        <a:t>Presentation 3: </a:t>
                      </a:r>
                      <a:r>
                        <a:rPr lang="en-US" sz="1100">
                          <a:solidFill>
                            <a:srgbClr val="000000"/>
                          </a:solidFill>
                          <a:latin typeface="Montserrat"/>
                          <a:ea typeface="Montserrat"/>
                          <a:cs typeface="Montserrat"/>
                          <a:sym typeface="Montserrat"/>
                        </a:rPr>
                        <a:t>Translating non‑clinical findings into clinical safety and labeling for monoclonal antibodies. </a:t>
                      </a:r>
                      <a:endParaRPr lang="en-US" sz="1100"/>
                    </a:p>
                    <a:p>
                      <a:pPr algn="l">
                        <a:lnSpc>
                          <a:spcPts val="1210"/>
                        </a:lnSpc>
                      </a:pPr>
                      <a:r>
                        <a:rPr lang="en-US" sz="1100" i="1">
                          <a:solidFill>
                            <a:srgbClr val="48A83F"/>
                          </a:solidFill>
                          <a:latin typeface="Montserrat Italics"/>
                          <a:ea typeface="Montserrat Italics"/>
                          <a:cs typeface="Montserrat Italics"/>
                          <a:sym typeface="Montserrat Italics"/>
                        </a:rPr>
                        <a:t>Loan Honeywell, PhD, Lundbeck</a:t>
                      </a:r>
                    </a:p>
                  </a:txBody>
                  <a:tcPr marL="76200" marR="76200" marT="76200" marB="76200">
                    <a:lnL w="0" cap="flat" cmpd="sng" algn="ctr">
                      <a:solidFill>
                        <a:srgbClr val="F8EDE8"/>
                      </a:solidFill>
                      <a:prstDash val="solid"/>
                      <a:round/>
                      <a:headEnd type="none" w="med" len="med"/>
                      <a:tailEnd type="none" w="med" len="med"/>
                    </a:lnL>
                    <a:lnR w="0" cap="flat" cmpd="sng" algn="ctr">
                      <a:solidFill>
                        <a:srgbClr val="F8EDE8"/>
                      </a:solidFill>
                      <a:prstDash val="solid"/>
                      <a:round/>
                      <a:headEnd type="none" w="med" len="med"/>
                      <a:tailEnd type="none" w="med" len="med"/>
                    </a:lnR>
                    <a:lnT w="0" cap="flat" cmpd="sng" algn="ctr">
                      <a:solidFill>
                        <a:srgbClr val="F8EDE8"/>
                      </a:solidFill>
                      <a:prstDash val="solid"/>
                      <a:round/>
                      <a:headEnd type="none" w="med" len="med"/>
                      <a:tailEnd type="none" w="med" len="med"/>
                    </a:lnT>
                    <a:lnB w="0" cap="flat" cmpd="sng" algn="ctr">
                      <a:solidFill>
                        <a:srgbClr val="F8EDE8"/>
                      </a:solidFill>
                      <a:prstDash val="solid"/>
                      <a:round/>
                      <a:headEnd type="none" w="med" len="med"/>
                      <a:tailEnd type="none" w="med" len="med"/>
                    </a:lnB>
                  </a:tcPr>
                </a:tc>
                <a:extLst>
                  <a:ext uri="{0D108BD9-81ED-4DB2-BD59-A6C34878D82A}">
                    <a16:rowId xmlns:a16="http://schemas.microsoft.com/office/drawing/2014/main" val="10005"/>
                  </a:ext>
                </a:extLst>
              </a:tr>
              <a:tr h="685800">
                <a:tc>
                  <a:txBody>
                    <a:bodyPr/>
                    <a:lstStyle/>
                    <a:p>
                      <a:pPr marL="0" lvl="0" indent="0" algn="l">
                        <a:lnSpc>
                          <a:spcPts val="1320"/>
                        </a:lnSpc>
                        <a:defRPr/>
                      </a:pPr>
                      <a:r>
                        <a:rPr lang="en-US" sz="1100">
                          <a:solidFill>
                            <a:srgbClr val="000000"/>
                          </a:solidFill>
                          <a:latin typeface="Montserrat"/>
                          <a:ea typeface="Montserrat"/>
                          <a:cs typeface="Montserrat"/>
                          <a:sym typeface="Montserrat"/>
                        </a:rPr>
                        <a:t>15:05 – 15:40</a:t>
                      </a:r>
                      <a:endParaRPr lang="en-US" sz="1100"/>
                    </a:p>
                  </a:txBody>
                  <a:tcPr marL="76200" marR="76200" marT="76200" marB="76200">
                    <a:lnL w="0" cap="flat" cmpd="sng" algn="ctr">
                      <a:solidFill>
                        <a:srgbClr val="F8EDE8"/>
                      </a:solidFill>
                      <a:prstDash val="solid"/>
                      <a:round/>
                      <a:headEnd type="none" w="med" len="med"/>
                      <a:tailEnd type="none" w="med" len="med"/>
                    </a:lnL>
                    <a:lnR w="0" cap="flat" cmpd="sng" algn="ctr">
                      <a:solidFill>
                        <a:srgbClr val="F8EDE8"/>
                      </a:solidFill>
                      <a:prstDash val="solid"/>
                      <a:round/>
                      <a:headEnd type="none" w="med" len="med"/>
                      <a:tailEnd type="none" w="med" len="med"/>
                    </a:lnR>
                    <a:lnT w="0" cap="flat" cmpd="sng" algn="ctr">
                      <a:solidFill>
                        <a:srgbClr val="F8EDE8"/>
                      </a:solidFill>
                      <a:prstDash val="solid"/>
                      <a:round/>
                      <a:headEnd type="none" w="med" len="med"/>
                      <a:tailEnd type="none" w="med" len="med"/>
                    </a:lnT>
                    <a:lnB w="0" cap="flat" cmpd="sng" algn="ctr">
                      <a:solidFill>
                        <a:srgbClr val="F8EDE8"/>
                      </a:solidFill>
                      <a:prstDash val="solid"/>
                      <a:round/>
                      <a:headEnd type="none" w="med" len="med"/>
                      <a:tailEnd type="none" w="med" len="med"/>
                    </a:lnB>
                  </a:tcPr>
                </a:tc>
                <a:tc>
                  <a:txBody>
                    <a:bodyPr/>
                    <a:lstStyle/>
                    <a:p>
                      <a:pPr marL="0" lvl="0" indent="0" algn="l">
                        <a:lnSpc>
                          <a:spcPts val="1210"/>
                        </a:lnSpc>
                        <a:defRPr/>
                      </a:pPr>
                      <a:r>
                        <a:rPr lang="en-US" sz="1100" b="1" u="none" strike="noStrike">
                          <a:solidFill>
                            <a:srgbClr val="000000"/>
                          </a:solidFill>
                          <a:latin typeface="Montserrat Bold"/>
                          <a:ea typeface="Montserrat Bold"/>
                          <a:cs typeface="Montserrat Bold"/>
                          <a:sym typeface="Montserrat Bold"/>
                        </a:rPr>
                        <a:t>Presentation 4: </a:t>
                      </a:r>
                      <a:r>
                        <a:rPr lang="en-US" sz="1100" u="none" strike="noStrike">
                          <a:solidFill>
                            <a:srgbClr val="000000"/>
                          </a:solidFill>
                          <a:latin typeface="Montserrat"/>
                          <a:ea typeface="Montserrat"/>
                          <a:cs typeface="Montserrat"/>
                          <a:sym typeface="Montserrat"/>
                        </a:rPr>
                        <a:t>New Meds, and thus also New Safety Assessments? </a:t>
                      </a:r>
                      <a:endParaRPr lang="en-US" sz="1100"/>
                    </a:p>
                    <a:p>
                      <a:pPr marL="0" lvl="0" indent="0" algn="l">
                        <a:lnSpc>
                          <a:spcPts val="1210"/>
                        </a:lnSpc>
                      </a:pPr>
                      <a:r>
                        <a:rPr lang="en-US" sz="1100" i="1" u="none" strike="noStrike">
                          <a:solidFill>
                            <a:srgbClr val="48A83F"/>
                          </a:solidFill>
                          <a:latin typeface="Montserrat Italics"/>
                          <a:ea typeface="Montserrat Italics"/>
                          <a:cs typeface="Montserrat Italics"/>
                          <a:sym typeface="Montserrat Italics"/>
                        </a:rPr>
                        <a:t>Prof. Mirjam Luijten, PhD, RIVM</a:t>
                      </a:r>
                    </a:p>
                  </a:txBody>
                  <a:tcPr marL="76200" marR="76200" marT="76200" marB="76200">
                    <a:lnL w="0" cap="flat" cmpd="sng" algn="ctr">
                      <a:solidFill>
                        <a:srgbClr val="F8EDE8"/>
                      </a:solidFill>
                      <a:prstDash val="solid"/>
                      <a:round/>
                      <a:headEnd type="none" w="med" len="med"/>
                      <a:tailEnd type="none" w="med" len="med"/>
                    </a:lnL>
                    <a:lnR w="0" cap="flat" cmpd="sng" algn="ctr">
                      <a:solidFill>
                        <a:srgbClr val="F8EDE8"/>
                      </a:solidFill>
                      <a:prstDash val="solid"/>
                      <a:round/>
                      <a:headEnd type="none" w="med" len="med"/>
                      <a:tailEnd type="none" w="med" len="med"/>
                    </a:lnR>
                    <a:lnT w="0" cap="flat" cmpd="sng" algn="ctr">
                      <a:solidFill>
                        <a:srgbClr val="F8EDE8"/>
                      </a:solidFill>
                      <a:prstDash val="solid"/>
                      <a:round/>
                      <a:headEnd type="none" w="med" len="med"/>
                      <a:tailEnd type="none" w="med" len="med"/>
                    </a:lnT>
                    <a:lnB w="0" cap="flat" cmpd="sng" algn="ctr">
                      <a:solidFill>
                        <a:srgbClr val="F8EDE8"/>
                      </a:solidFill>
                      <a:prstDash val="solid"/>
                      <a:round/>
                      <a:headEnd type="none" w="med" len="med"/>
                      <a:tailEnd type="none" w="med" len="med"/>
                    </a:lnB>
                  </a:tcPr>
                </a:tc>
                <a:extLst>
                  <a:ext uri="{0D108BD9-81ED-4DB2-BD59-A6C34878D82A}">
                    <a16:rowId xmlns:a16="http://schemas.microsoft.com/office/drawing/2014/main" val="10006"/>
                  </a:ext>
                </a:extLst>
              </a:tr>
              <a:tr h="755000">
                <a:tc>
                  <a:txBody>
                    <a:bodyPr/>
                    <a:lstStyle/>
                    <a:p>
                      <a:pPr marL="0" lvl="0" indent="0" algn="l">
                        <a:lnSpc>
                          <a:spcPts val="1320"/>
                        </a:lnSpc>
                        <a:defRPr/>
                      </a:pPr>
                      <a:r>
                        <a:rPr lang="en-US" sz="1100">
                          <a:solidFill>
                            <a:srgbClr val="000000"/>
                          </a:solidFill>
                          <a:latin typeface="Montserrat"/>
                          <a:ea typeface="Montserrat"/>
                          <a:cs typeface="Montserrat"/>
                          <a:sym typeface="Montserrat"/>
                        </a:rPr>
                        <a:t>15:40 – 16:15</a:t>
                      </a:r>
                      <a:endParaRPr lang="en-US" sz="1100"/>
                    </a:p>
                  </a:txBody>
                  <a:tcPr marL="76200" marR="76200" marT="76200" marB="76200">
                    <a:lnL w="0" cap="flat" cmpd="sng" algn="ctr">
                      <a:solidFill>
                        <a:srgbClr val="F8EDE8"/>
                      </a:solidFill>
                      <a:prstDash val="solid"/>
                      <a:round/>
                      <a:headEnd type="none" w="med" len="med"/>
                      <a:tailEnd type="none" w="med" len="med"/>
                    </a:lnL>
                    <a:lnR w="0" cap="flat" cmpd="sng" algn="ctr">
                      <a:solidFill>
                        <a:srgbClr val="F8EDE8"/>
                      </a:solidFill>
                      <a:prstDash val="solid"/>
                      <a:round/>
                      <a:headEnd type="none" w="med" len="med"/>
                      <a:tailEnd type="none" w="med" len="med"/>
                    </a:lnR>
                    <a:lnT w="0" cap="flat" cmpd="sng" algn="ctr">
                      <a:solidFill>
                        <a:srgbClr val="F8EDE8"/>
                      </a:solidFill>
                      <a:prstDash val="solid"/>
                      <a:round/>
                      <a:headEnd type="none" w="med" len="med"/>
                      <a:tailEnd type="none" w="med" len="med"/>
                    </a:lnT>
                    <a:lnB w="0" cap="flat" cmpd="sng" algn="ctr">
                      <a:solidFill>
                        <a:srgbClr val="F8EDE8"/>
                      </a:solidFill>
                      <a:prstDash val="solid"/>
                      <a:round/>
                      <a:headEnd type="none" w="med" len="med"/>
                      <a:tailEnd type="none" w="med" len="med"/>
                    </a:lnB>
                  </a:tcPr>
                </a:tc>
                <a:tc>
                  <a:txBody>
                    <a:bodyPr/>
                    <a:lstStyle/>
                    <a:p>
                      <a:pPr marL="0" lvl="0" indent="0" algn="l">
                        <a:lnSpc>
                          <a:spcPts val="1210"/>
                        </a:lnSpc>
                        <a:defRPr/>
                      </a:pPr>
                      <a:r>
                        <a:rPr lang="en-US" sz="1100" b="1" u="none" strike="noStrike">
                          <a:solidFill>
                            <a:srgbClr val="000000"/>
                          </a:solidFill>
                          <a:latin typeface="Montserrat Bold"/>
                          <a:ea typeface="Montserrat Bold"/>
                          <a:cs typeface="Montserrat Bold"/>
                          <a:sym typeface="Montserrat Bold"/>
                        </a:rPr>
                        <a:t>Presentation 5:</a:t>
                      </a:r>
                      <a:r>
                        <a:rPr lang="en-US" sz="1100" b="1" i="1" u="none" strike="noStrike">
                          <a:solidFill>
                            <a:srgbClr val="000000"/>
                          </a:solidFill>
                          <a:latin typeface="Montserrat Bold Italics"/>
                          <a:ea typeface="Montserrat Bold Italics"/>
                          <a:cs typeface="Montserrat Bold Italics"/>
                          <a:sym typeface="Montserrat Bold Italics"/>
                        </a:rPr>
                        <a:t> </a:t>
                      </a:r>
                      <a:r>
                        <a:rPr lang="en-US" sz="1100" u="none" strike="noStrike">
                          <a:solidFill>
                            <a:srgbClr val="000000"/>
                          </a:solidFill>
                          <a:latin typeface="Montserrat"/>
                          <a:ea typeface="Montserrat"/>
                          <a:cs typeface="Montserrat"/>
                          <a:sym typeface="Montserrat"/>
                        </a:rPr>
                        <a:t>Environmental risks of pharmaceuticals: current methods and future developments. </a:t>
                      </a:r>
                      <a:endParaRPr lang="en-US" sz="1100"/>
                    </a:p>
                    <a:p>
                      <a:pPr marL="0" lvl="0" indent="0" algn="l">
                        <a:lnSpc>
                          <a:spcPts val="1210"/>
                        </a:lnSpc>
                      </a:pPr>
                      <a:r>
                        <a:rPr lang="en-US" sz="1100" i="1" u="none" strike="noStrike">
                          <a:solidFill>
                            <a:srgbClr val="48A83F"/>
                          </a:solidFill>
                          <a:latin typeface="Montserrat Italics"/>
                          <a:ea typeface="Montserrat Italics"/>
                          <a:cs typeface="Montserrat Italics"/>
                          <a:sym typeface="Montserrat Italics"/>
                        </a:rPr>
                        <a:t>Caroline Moermond, PhD, RIVM</a:t>
                      </a:r>
                    </a:p>
                  </a:txBody>
                  <a:tcPr marL="76200" marR="76200" marT="76200" marB="76200">
                    <a:lnL w="0" cap="flat" cmpd="sng" algn="ctr">
                      <a:solidFill>
                        <a:srgbClr val="F8EDE8"/>
                      </a:solidFill>
                      <a:prstDash val="solid"/>
                      <a:round/>
                      <a:headEnd type="none" w="med" len="med"/>
                      <a:tailEnd type="none" w="med" len="med"/>
                    </a:lnL>
                    <a:lnR w="0" cap="flat" cmpd="sng" algn="ctr">
                      <a:solidFill>
                        <a:srgbClr val="F8EDE8"/>
                      </a:solidFill>
                      <a:prstDash val="solid"/>
                      <a:round/>
                      <a:headEnd type="none" w="med" len="med"/>
                      <a:tailEnd type="none" w="med" len="med"/>
                    </a:lnR>
                    <a:lnT w="0" cap="flat" cmpd="sng" algn="ctr">
                      <a:solidFill>
                        <a:srgbClr val="F8EDE8"/>
                      </a:solidFill>
                      <a:prstDash val="solid"/>
                      <a:round/>
                      <a:headEnd type="none" w="med" len="med"/>
                      <a:tailEnd type="none" w="med" len="med"/>
                    </a:lnT>
                    <a:lnB w="0" cap="flat" cmpd="sng" algn="ctr">
                      <a:solidFill>
                        <a:srgbClr val="F8EDE8"/>
                      </a:solidFill>
                      <a:prstDash val="solid"/>
                      <a:round/>
                      <a:headEnd type="none" w="med" len="med"/>
                      <a:tailEnd type="none" w="med" len="med"/>
                    </a:lnB>
                  </a:tcPr>
                </a:tc>
                <a:extLst>
                  <a:ext uri="{0D108BD9-81ED-4DB2-BD59-A6C34878D82A}">
                    <a16:rowId xmlns:a16="http://schemas.microsoft.com/office/drawing/2014/main" val="10007"/>
                  </a:ext>
                </a:extLst>
              </a:tr>
              <a:tr h="381000">
                <a:tc>
                  <a:txBody>
                    <a:bodyPr/>
                    <a:lstStyle/>
                    <a:p>
                      <a:pPr marL="0" lvl="0" indent="0" algn="l">
                        <a:lnSpc>
                          <a:spcPts val="1320"/>
                        </a:lnSpc>
                        <a:defRPr/>
                      </a:pPr>
                      <a:r>
                        <a:rPr lang="en-US" sz="1100">
                          <a:solidFill>
                            <a:srgbClr val="000000"/>
                          </a:solidFill>
                          <a:latin typeface="Montserrat"/>
                          <a:ea typeface="Montserrat"/>
                          <a:cs typeface="Montserrat"/>
                          <a:sym typeface="Montserrat"/>
                        </a:rPr>
                        <a:t>16:15 – 16:20</a:t>
                      </a:r>
                      <a:endParaRPr lang="en-US" sz="1100"/>
                    </a:p>
                  </a:txBody>
                  <a:tcPr marL="76200" marR="76200" marT="76200" marB="76200">
                    <a:lnL w="0" cap="flat" cmpd="sng" algn="ctr">
                      <a:solidFill>
                        <a:srgbClr val="F8EDE8"/>
                      </a:solidFill>
                      <a:prstDash val="solid"/>
                      <a:round/>
                      <a:headEnd type="none" w="med" len="med"/>
                      <a:tailEnd type="none" w="med" len="med"/>
                    </a:lnL>
                    <a:lnR w="0" cap="flat" cmpd="sng" algn="ctr">
                      <a:solidFill>
                        <a:srgbClr val="F8EDE8"/>
                      </a:solidFill>
                      <a:prstDash val="solid"/>
                      <a:round/>
                      <a:headEnd type="none" w="med" len="med"/>
                      <a:tailEnd type="none" w="med" len="med"/>
                    </a:lnR>
                    <a:lnT w="0" cap="flat" cmpd="sng" algn="ctr">
                      <a:solidFill>
                        <a:srgbClr val="F8EDE8"/>
                      </a:solidFill>
                      <a:prstDash val="solid"/>
                      <a:round/>
                      <a:headEnd type="none" w="med" len="med"/>
                      <a:tailEnd type="none" w="med" len="med"/>
                    </a:lnT>
                    <a:lnB w="0" cap="flat" cmpd="sng" algn="ctr">
                      <a:solidFill>
                        <a:srgbClr val="F8EDE8"/>
                      </a:solidFill>
                      <a:prstDash val="solid"/>
                      <a:round/>
                      <a:headEnd type="none" w="med" len="med"/>
                      <a:tailEnd type="none" w="med" len="med"/>
                    </a:lnB>
                  </a:tcPr>
                </a:tc>
                <a:tc>
                  <a:txBody>
                    <a:bodyPr/>
                    <a:lstStyle/>
                    <a:p>
                      <a:pPr marL="0" lvl="0" indent="0" algn="l">
                        <a:lnSpc>
                          <a:spcPts val="1210"/>
                        </a:lnSpc>
                        <a:defRPr/>
                      </a:pPr>
                      <a:r>
                        <a:rPr lang="en-US" sz="1100">
                          <a:solidFill>
                            <a:srgbClr val="000000"/>
                          </a:solidFill>
                          <a:latin typeface="Montserrat"/>
                          <a:ea typeface="Montserrat"/>
                          <a:cs typeface="Montserrat"/>
                          <a:sym typeface="Montserrat"/>
                        </a:rPr>
                        <a:t>Closure</a:t>
                      </a:r>
                      <a:endParaRPr lang="en-US" sz="1100"/>
                    </a:p>
                  </a:txBody>
                  <a:tcPr marL="76200" marR="76200" marT="76200" marB="76200">
                    <a:lnL w="0" cap="flat" cmpd="sng" algn="ctr">
                      <a:solidFill>
                        <a:srgbClr val="F8EDE8"/>
                      </a:solidFill>
                      <a:prstDash val="solid"/>
                      <a:round/>
                      <a:headEnd type="none" w="med" len="med"/>
                      <a:tailEnd type="none" w="med" len="med"/>
                    </a:lnL>
                    <a:lnR w="0" cap="flat" cmpd="sng" algn="ctr">
                      <a:solidFill>
                        <a:srgbClr val="F8EDE8"/>
                      </a:solidFill>
                      <a:prstDash val="solid"/>
                      <a:round/>
                      <a:headEnd type="none" w="med" len="med"/>
                      <a:tailEnd type="none" w="med" len="med"/>
                    </a:lnR>
                    <a:lnT w="0" cap="flat" cmpd="sng" algn="ctr">
                      <a:solidFill>
                        <a:srgbClr val="F8EDE8"/>
                      </a:solidFill>
                      <a:prstDash val="solid"/>
                      <a:round/>
                      <a:headEnd type="none" w="med" len="med"/>
                      <a:tailEnd type="none" w="med" len="med"/>
                    </a:lnT>
                    <a:lnB w="0" cap="flat" cmpd="sng" algn="ctr">
                      <a:solidFill>
                        <a:srgbClr val="F8EDE8"/>
                      </a:solidFill>
                      <a:prstDash val="solid"/>
                      <a:round/>
                      <a:headEnd type="none" w="med" len="med"/>
                      <a:tailEnd type="none" w="med" len="med"/>
                    </a:lnB>
                  </a:tcPr>
                </a:tc>
                <a:extLst>
                  <a:ext uri="{0D108BD9-81ED-4DB2-BD59-A6C34878D82A}">
                    <a16:rowId xmlns:a16="http://schemas.microsoft.com/office/drawing/2014/main" val="10008"/>
                  </a:ext>
                </a:extLst>
              </a:tr>
              <a:tr h="381000">
                <a:tc>
                  <a:txBody>
                    <a:bodyPr/>
                    <a:lstStyle/>
                    <a:p>
                      <a:pPr marL="0" lvl="0" indent="0" algn="l">
                        <a:lnSpc>
                          <a:spcPts val="1320"/>
                        </a:lnSpc>
                        <a:spcBef>
                          <a:spcPct val="0"/>
                        </a:spcBef>
                        <a:defRPr/>
                      </a:pPr>
                      <a:r>
                        <a:rPr lang="en-US" sz="1100" u="none" strike="noStrike">
                          <a:solidFill>
                            <a:srgbClr val="000000"/>
                          </a:solidFill>
                          <a:latin typeface="Montserrat"/>
                          <a:ea typeface="Montserrat"/>
                          <a:cs typeface="Montserrat"/>
                          <a:sym typeface="Montserrat"/>
                        </a:rPr>
                        <a:t>16:20 – 17:30</a:t>
                      </a:r>
                      <a:endParaRPr lang="en-US" sz="1100"/>
                    </a:p>
                  </a:txBody>
                  <a:tcPr marL="76200" marR="76200" marT="76200" marB="76200">
                    <a:lnL w="0" cap="flat" cmpd="sng" algn="ctr">
                      <a:solidFill>
                        <a:srgbClr val="F8EDE8"/>
                      </a:solidFill>
                      <a:prstDash val="solid"/>
                      <a:round/>
                      <a:headEnd type="none" w="med" len="med"/>
                      <a:tailEnd type="none" w="med" len="med"/>
                    </a:lnL>
                    <a:lnR w="0" cap="flat" cmpd="sng" algn="ctr">
                      <a:solidFill>
                        <a:srgbClr val="F8EDE8"/>
                      </a:solidFill>
                      <a:prstDash val="solid"/>
                      <a:round/>
                      <a:headEnd type="none" w="med" len="med"/>
                      <a:tailEnd type="none" w="med" len="med"/>
                    </a:lnR>
                    <a:lnT w="0" cap="flat" cmpd="sng" algn="ctr">
                      <a:solidFill>
                        <a:srgbClr val="F8EDE8"/>
                      </a:solidFill>
                      <a:prstDash val="solid"/>
                      <a:round/>
                      <a:headEnd type="none" w="med" len="med"/>
                      <a:tailEnd type="none" w="med" len="med"/>
                    </a:lnT>
                    <a:lnB w="0" cap="flat" cmpd="sng" algn="ctr">
                      <a:solidFill>
                        <a:srgbClr val="F8EDE8"/>
                      </a:solidFill>
                      <a:prstDash val="solid"/>
                      <a:round/>
                      <a:headEnd type="none" w="med" len="med"/>
                      <a:tailEnd type="none" w="med" len="med"/>
                    </a:lnB>
                  </a:tcPr>
                </a:tc>
                <a:tc>
                  <a:txBody>
                    <a:bodyPr/>
                    <a:lstStyle/>
                    <a:p>
                      <a:pPr marL="0" lvl="0" indent="0" algn="l">
                        <a:lnSpc>
                          <a:spcPts val="1210"/>
                        </a:lnSpc>
                        <a:spcBef>
                          <a:spcPct val="0"/>
                        </a:spcBef>
                        <a:defRPr/>
                      </a:pPr>
                      <a:r>
                        <a:rPr lang="en-US" sz="1100" u="none" strike="noStrike" dirty="0">
                          <a:solidFill>
                            <a:srgbClr val="000000"/>
                          </a:solidFill>
                          <a:latin typeface="Montserrat"/>
                          <a:ea typeface="Montserrat"/>
                          <a:cs typeface="Montserrat"/>
                          <a:sym typeface="Montserrat"/>
                        </a:rPr>
                        <a:t>Drinks &amp; networking</a:t>
                      </a:r>
                      <a:endParaRPr lang="en-US" sz="1100" dirty="0"/>
                    </a:p>
                  </a:txBody>
                  <a:tcPr marL="76200" marR="76200" marT="76200" marB="76200">
                    <a:lnL w="0" cap="flat" cmpd="sng" algn="ctr">
                      <a:solidFill>
                        <a:srgbClr val="F8EDE8"/>
                      </a:solidFill>
                      <a:prstDash val="solid"/>
                      <a:round/>
                      <a:headEnd type="none" w="med" len="med"/>
                      <a:tailEnd type="none" w="med" len="med"/>
                    </a:lnL>
                    <a:lnR w="0" cap="flat" cmpd="sng" algn="ctr">
                      <a:solidFill>
                        <a:srgbClr val="F8EDE8"/>
                      </a:solidFill>
                      <a:prstDash val="solid"/>
                      <a:round/>
                      <a:headEnd type="none" w="med" len="med"/>
                      <a:tailEnd type="none" w="med" len="med"/>
                    </a:lnR>
                    <a:lnT w="0" cap="flat" cmpd="sng" algn="ctr">
                      <a:solidFill>
                        <a:srgbClr val="F8EDE8"/>
                      </a:solidFill>
                      <a:prstDash val="solid"/>
                      <a:round/>
                      <a:headEnd type="none" w="med" len="med"/>
                      <a:tailEnd type="none" w="med" len="med"/>
                    </a:lnT>
                    <a:lnB w="0" cap="flat" cmpd="sng" algn="ctr">
                      <a:solidFill>
                        <a:srgbClr val="F8EDE8"/>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406</Words>
  <Application>Microsoft Office PowerPoint</Application>
  <PresentationFormat>Custom</PresentationFormat>
  <Paragraphs>64</Paragraphs>
  <Slides>2</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vt:i4>
      </vt:variant>
    </vt:vector>
  </HeadingPairs>
  <TitlesOfParts>
    <vt:vector size="11" baseType="lpstr">
      <vt:lpstr>Montserrat Bold Italics</vt:lpstr>
      <vt:lpstr>Montserrat Ultra-Bold</vt:lpstr>
      <vt:lpstr>Montserrat Italics</vt:lpstr>
      <vt:lpstr>Montserrat Medium</vt:lpstr>
      <vt:lpstr>Montserrat</vt:lpstr>
      <vt:lpstr>Calibri</vt:lpstr>
      <vt:lpstr>Arial</vt:lpstr>
      <vt:lpstr>Montserrat Bold</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White Tosca Modern Art Exhibition Trifold Brochure</dc:title>
  <cp:lastModifiedBy>Visscher, Renée (PHAR-TOX)</cp:lastModifiedBy>
  <cp:revision>4</cp:revision>
  <dcterms:created xsi:type="dcterms:W3CDTF">2006-08-16T00:00:00Z</dcterms:created>
  <dcterms:modified xsi:type="dcterms:W3CDTF">2026-03-16T15:18:23Z</dcterms:modified>
  <dc:identifier>DAHDpaUfvuI</dc:identifier>
</cp:coreProperties>
</file>